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96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398"/>
            <a:ext cx="9921240" cy="741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888312"/>
            <a:ext cx="10083165" cy="3298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github.com/sachi-shah/IBM-Data-Science-Professional-Certificate/blob/main/Capstone%20Project/SpaceX_Data%20wrangling_jupyter-labs-webscrap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github.com/sachi-shah/IBM-Data-Science-Professional-Certificate/blob/main/Capstone%20Project/SpaceX_%20ExploringandPreparingData_IBM-DS0321EN-SkillsNetwork_labs_module_2_jupyter-labs-eda-dataviz.ipynb.jupyterlite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chi-shah/IBM-Data-Science-Professional-Certificate/blob/main/Capstone%20Project/SpaceX_EDA_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github.com/sachi-shah/IBM-Data-Science-Professional-Certificate/blob/main/Capstone%20Project/SpaceX_site_location_IBM-DS0321EN-SkillsNetwork_labs_module_3_lab_jupyter_launch_site_location.jupyter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github.com/sachi-shah/IBM-Data-Science-Professional-Certificate/blob/main/Capstone%20Project/spacex_dash_app.py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chi-shah/IBM-Data-Science-Professional-Certificate/blob/main/Capstone%20Project/SpaceX_Machine_Learning_Prediction_IBM-DS0321EN-SkillsNetwork_labs_module_4_Part_5.jupyterlite.ipynb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achi-shah/IBM-Data-Science-Professional-Certificate/blob/main/Capstone%20Project/SpaceX_Collecting%20the%20data_jupyter-labs-spacex-data-collection-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sachi-shah/IBM-Data-Science-Professional-Certificate/blob/main/Capstone%20Project/SpaceX_Data%20wrangling_jupyter-labs-webscraping.ipynb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9145"/>
            <a:ext cx="1287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Sarika Mishra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05-09-2023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4104" y="1172207"/>
            <a:ext cx="10762615" cy="31102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check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calculate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site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calculate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occurance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orbit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calculate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occurance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mission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orbit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create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landing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Handle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spcBef>
                <a:spcPts val="755"/>
              </a:spcBef>
            </a:pP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https://github.com/sachi-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shah/IBM-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Science-Professional-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Certificate/blob/main/Capstone%20Project/SpaceX_Data%20wrangling_jupyter-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labs-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webscraping.ipynb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903" y="4384547"/>
            <a:ext cx="8673084" cy="24292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000" y="1151699"/>
            <a:ext cx="6871970" cy="2160270"/>
            <a:chOff x="-4000" y="1151699"/>
            <a:chExt cx="6871970" cy="2160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1287"/>
              <a:ext cx="6857999" cy="21412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" y="1156461"/>
              <a:ext cx="6862445" cy="2150745"/>
            </a:xfrm>
            <a:custGeom>
              <a:avLst/>
              <a:gdLst/>
              <a:ahLst/>
              <a:cxnLst/>
              <a:rect l="l" t="t" r="r" b="b"/>
              <a:pathLst>
                <a:path w="6862445" h="2150745">
                  <a:moveTo>
                    <a:pt x="0" y="2150744"/>
                  </a:moveTo>
                  <a:lnTo>
                    <a:pt x="6862000" y="2150744"/>
                  </a:lnTo>
                  <a:lnTo>
                    <a:pt x="68620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970331" y="1432115"/>
            <a:ext cx="4636770" cy="1761489"/>
            <a:chOff x="6970331" y="1432115"/>
            <a:chExt cx="4636770" cy="17614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919" y="1441703"/>
              <a:ext cx="4617720" cy="1741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75093" y="1436877"/>
              <a:ext cx="4627245" cy="1751964"/>
            </a:xfrm>
            <a:custGeom>
              <a:avLst/>
              <a:gdLst/>
              <a:ahLst/>
              <a:cxnLst/>
              <a:rect l="l" t="t" r="r" b="b"/>
              <a:pathLst>
                <a:path w="4627245" h="1751964">
                  <a:moveTo>
                    <a:pt x="0" y="1751457"/>
                  </a:moveTo>
                  <a:lnTo>
                    <a:pt x="4627245" y="1751457"/>
                  </a:lnTo>
                  <a:lnTo>
                    <a:pt x="4627245" y="0"/>
                  </a:lnTo>
                  <a:lnTo>
                    <a:pt x="0" y="0"/>
                  </a:lnTo>
                  <a:lnTo>
                    <a:pt x="0" y="175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21847" y="3367595"/>
            <a:ext cx="7574915" cy="1558290"/>
            <a:chOff x="4621847" y="3367595"/>
            <a:chExt cx="7574915" cy="15582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1435" y="3377184"/>
              <a:ext cx="7560563" cy="15392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26609" y="3372358"/>
              <a:ext cx="7565390" cy="1548765"/>
            </a:xfrm>
            <a:custGeom>
              <a:avLst/>
              <a:gdLst/>
              <a:ahLst/>
              <a:cxnLst/>
              <a:rect l="l" t="t" r="r" b="b"/>
              <a:pathLst>
                <a:path w="7565390" h="1548764">
                  <a:moveTo>
                    <a:pt x="0" y="1548764"/>
                  </a:moveTo>
                  <a:lnTo>
                    <a:pt x="7565390" y="1548764"/>
                  </a:lnTo>
                </a:path>
                <a:path w="7565390" h="1548764">
                  <a:moveTo>
                    <a:pt x="7565390" y="0"/>
                  </a:moveTo>
                  <a:lnTo>
                    <a:pt x="0" y="0"/>
                  </a:lnTo>
                  <a:lnTo>
                    <a:pt x="0" y="15487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4000" y="3367659"/>
            <a:ext cx="12200890" cy="3495675"/>
            <a:chOff x="-4000" y="3367659"/>
            <a:chExt cx="12200890" cy="34956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447" y="5241034"/>
              <a:ext cx="7845552" cy="16169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41748" y="5236272"/>
              <a:ext cx="7850505" cy="1621790"/>
            </a:xfrm>
            <a:custGeom>
              <a:avLst/>
              <a:gdLst/>
              <a:ahLst/>
              <a:cxnLst/>
              <a:rect l="l" t="t" r="r" b="b"/>
              <a:pathLst>
                <a:path w="7850505" h="1621790">
                  <a:moveTo>
                    <a:pt x="7850251" y="0"/>
                  </a:moveTo>
                  <a:lnTo>
                    <a:pt x="0" y="0"/>
                  </a:lnTo>
                  <a:lnTo>
                    <a:pt x="0" y="162172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377184"/>
              <a:ext cx="4482083" cy="22768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2" y="3372421"/>
              <a:ext cx="4486275" cy="2286635"/>
            </a:xfrm>
            <a:custGeom>
              <a:avLst/>
              <a:gdLst/>
              <a:ahLst/>
              <a:cxnLst/>
              <a:rect l="l" t="t" r="r" b="b"/>
              <a:pathLst>
                <a:path w="4486275" h="2286635">
                  <a:moveTo>
                    <a:pt x="0" y="2286380"/>
                  </a:moveTo>
                  <a:lnTo>
                    <a:pt x="4486084" y="2286380"/>
                  </a:lnTo>
                  <a:lnTo>
                    <a:pt x="4486084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739" y="5752896"/>
            <a:ext cx="41236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https://github.com/sachi-shah/IBM-</a:t>
            </a:r>
            <a:r>
              <a:rPr sz="12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Data-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Science-Professional-</a:t>
            </a:r>
            <a:r>
              <a:rPr sz="12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Certificate/blob/main/Capstone%20Project/SpaceX_%20Exploring</a:t>
            </a:r>
            <a:r>
              <a:rPr sz="12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andPreparingData_IBM-DS0321EN-</a:t>
            </a:r>
            <a:r>
              <a:rPr sz="12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SkillsNetwork_labs_module_2_jupyter-labs-</a:t>
            </a:r>
            <a:r>
              <a:rPr sz="12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eda-</a:t>
            </a:r>
            <a:r>
              <a:rPr sz="1200" spc="-2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dataviz.ipynb.jupyterlite.ipynb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217" y="6271895"/>
            <a:ext cx="11044555" cy="10795"/>
          </a:xfrm>
          <a:custGeom>
            <a:avLst/>
            <a:gdLst/>
            <a:ahLst/>
            <a:cxnLst/>
            <a:rect l="l" t="t" r="r" b="b"/>
            <a:pathLst>
              <a:path w="11044555" h="10795">
                <a:moveTo>
                  <a:pt x="11044415" y="0"/>
                </a:moveTo>
                <a:lnTo>
                  <a:pt x="0" y="0"/>
                </a:lnTo>
                <a:lnTo>
                  <a:pt x="0" y="10667"/>
                </a:lnTo>
                <a:lnTo>
                  <a:pt x="11044415" y="10667"/>
                </a:lnTo>
                <a:lnTo>
                  <a:pt x="11044415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831" y="1336929"/>
            <a:ext cx="11173460" cy="5218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Microsoft Sans Serif"/>
              <a:buAutoNum type="arabicPeriod"/>
              <a:tabLst>
                <a:tab pos="4057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4057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4057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4057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4057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succesful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acheived.</a:t>
            </a:r>
            <a:endParaRPr sz="1600">
              <a:latin typeface="Microsoft Sans Serif"/>
              <a:cs typeface="Microsoft Sans Serif"/>
            </a:endParaRPr>
          </a:p>
          <a:p>
            <a:pPr marL="405765" marR="212725" indent="-342900">
              <a:lnSpc>
                <a:spcPct val="100000"/>
              </a:lnSpc>
              <a:spcBef>
                <a:spcPts val="1400"/>
              </a:spcBef>
              <a:buAutoNum type="arabicPeriod"/>
              <a:tabLst>
                <a:tab pos="4057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395"/>
              </a:spcBef>
              <a:buAutoNum type="arabicPeriod"/>
              <a:tabLst>
                <a:tab pos="4057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600">
              <a:latin typeface="Microsoft Sans Serif"/>
              <a:cs typeface="Microsoft Sans Serif"/>
            </a:endParaRPr>
          </a:p>
          <a:p>
            <a:pPr marL="405765" indent="-34226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4057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600">
              <a:latin typeface="Microsoft Sans Serif"/>
              <a:cs typeface="Microsoft Sans Serif"/>
            </a:endParaRPr>
          </a:p>
          <a:p>
            <a:pPr marL="405765" marR="137160" indent="-342900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4057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,booster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600">
              <a:latin typeface="Microsoft Sans Serif"/>
              <a:cs typeface="Microsoft Sans Serif"/>
            </a:endParaRPr>
          </a:p>
          <a:p>
            <a:pPr marL="404495" indent="-340995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40449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600">
              <a:latin typeface="Microsoft Sans Serif"/>
              <a:cs typeface="Microsoft Sans Serif"/>
            </a:endParaRPr>
          </a:p>
          <a:p>
            <a:pPr marL="63500" marR="55880">
              <a:lnSpc>
                <a:spcPct val="100000"/>
              </a:lnSpc>
              <a:spcBef>
                <a:spcPts val="1410"/>
              </a:spcBef>
            </a:pP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https://github.com/sachi-</a:t>
            </a:r>
            <a:r>
              <a:rPr sz="16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shah/IBM-</a:t>
            </a:r>
            <a:r>
              <a:rPr sz="16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600" spc="-8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600" spc="-5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Professional-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Ce</a:t>
            </a:r>
            <a:r>
              <a:rPr sz="1600" spc="-3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rtif</a:t>
            </a:r>
            <a:r>
              <a:rPr sz="1600" spc="-2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i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c</a:t>
            </a:r>
            <a:r>
              <a:rPr sz="1600" spc="-4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a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te/</a:t>
            </a:r>
            <a:r>
              <a:rPr sz="1600" spc="-3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b</a:t>
            </a:r>
            <a:r>
              <a:rPr sz="1600" spc="-2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l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o</a:t>
            </a:r>
            <a:r>
              <a:rPr sz="1600" spc="-3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b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/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m</a:t>
            </a: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a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in/Ca</a:t>
            </a: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p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st</a:t>
            </a:r>
            <a:r>
              <a:rPr sz="1600" spc="-4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o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n</a:t>
            </a:r>
            <a:r>
              <a:rPr sz="16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e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%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2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0P</a:t>
            </a:r>
            <a:r>
              <a:rPr sz="1600" spc="-2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r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o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ject/</a:t>
            </a: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S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p</a:t>
            </a: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a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ceX_E</a:t>
            </a:r>
            <a:r>
              <a:rPr sz="1600" spc="-2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D</a:t>
            </a:r>
            <a:r>
              <a:rPr sz="1600" spc="-4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A_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jupy</a:t>
            </a:r>
            <a:r>
              <a:rPr sz="1600" spc="-37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t</a:t>
            </a:r>
            <a:r>
              <a:rPr sz="2400" spc="-862" baseline="-10416" dirty="0">
                <a:solidFill>
                  <a:srgbClr val="1C7CDB"/>
                </a:solidFill>
                <a:latin typeface="Microsoft Sans Serif"/>
                <a:cs typeface="Microsoft Sans Serif"/>
                <a:hlinkClick r:id="rId2"/>
              </a:rPr>
              <a:t>1</a:t>
            </a:r>
            <a:r>
              <a:rPr sz="1600" spc="-28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e</a:t>
            </a:r>
            <a:r>
              <a:rPr sz="2400" spc="-1080" baseline="-10416" dirty="0">
                <a:solidFill>
                  <a:srgbClr val="1C7CDB"/>
                </a:solidFill>
                <a:latin typeface="Microsoft Sans Serif"/>
                <a:cs typeface="Microsoft Sans Serif"/>
                <a:hlinkClick r:id="rId2"/>
              </a:rPr>
              <a:t>2</a:t>
            </a:r>
            <a:r>
              <a:rPr sz="1600" spc="1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r</a:t>
            </a:r>
            <a:r>
              <a:rPr sz="1600" spc="-3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-</a:t>
            </a:r>
            <a:r>
              <a:rPr sz="1600" spc="-6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labs-</a:t>
            </a:r>
            <a:r>
              <a:rPr sz="16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eda-</a:t>
            </a:r>
            <a:r>
              <a:rPr sz="16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sql-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coursera_sqllite.ipynb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603" y="1272667"/>
            <a:ext cx="10812780" cy="1792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Map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markers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optimal 	</a:t>
            </a:r>
            <a:r>
              <a:rPr sz="2800" dirty="0">
                <a:latin typeface="Calibri"/>
                <a:cs typeface="Calibri"/>
              </a:rPr>
              <a:t>location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launch</a:t>
            </a:r>
            <a:endParaRPr sz="2800">
              <a:latin typeface="Calibri"/>
              <a:cs typeface="Calibri"/>
            </a:endParaRPr>
          </a:p>
          <a:p>
            <a:pPr marL="12700" marR="2248535">
              <a:lnSpc>
                <a:spcPts val="2160"/>
              </a:lnSpc>
              <a:spcBef>
                <a:spcPts val="1040"/>
              </a:spcBef>
            </a:pP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https://github.com/sachi-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shah/IBM-</a:t>
            </a:r>
            <a:r>
              <a:rPr sz="20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Science-Professional-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Certificate/blob/main/Capstone%20Project/SpaceX_site_location_IBM-DS0321EN-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SkillsNetwork_labs_module_3_lab_jupyter_launch_site_location.jupyterlite.ipynb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00042"/>
            <a:ext cx="12191999" cy="3457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270" dirty="0"/>
              <a:t>a</a:t>
            </a:r>
            <a:r>
              <a:rPr spc="20" dirty="0"/>
              <a:t> </a:t>
            </a:r>
            <a:r>
              <a:rPr spc="-80" dirty="0"/>
              <a:t>Dashboard</a:t>
            </a:r>
            <a:r>
              <a:rPr spc="-1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Plotly</a:t>
            </a:r>
            <a:r>
              <a:rPr spc="-35" dirty="0"/>
              <a:t> </a:t>
            </a:r>
            <a:r>
              <a:rPr spc="-114" dirty="0"/>
              <a:t>Dash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0263"/>
            <a:ext cx="5155691" cy="25176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376172"/>
            <a:ext cx="12084050" cy="5356860"/>
            <a:chOff x="0" y="1376172"/>
            <a:chExt cx="12084050" cy="5356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4668" y="1376172"/>
              <a:ext cx="6739128" cy="7498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24882"/>
              <a:ext cx="7392923" cy="27081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61529" y="3886911"/>
            <a:ext cx="429006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64769" indent="51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dashboard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application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 components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dropdown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slider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interact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chart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point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chart.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800">
              <a:latin typeface="Calibri"/>
              <a:cs typeface="Calibri"/>
            </a:endParaRPr>
          </a:p>
          <a:p>
            <a:pPr marL="50800" marR="43180">
              <a:lnSpc>
                <a:spcPct val="100000"/>
              </a:lnSpc>
              <a:spcBef>
                <a:spcPts val="5"/>
              </a:spcBef>
            </a:pP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https://github.com/sachi-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shah/IBM-Data-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Science-Professional-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Cert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fi</a:t>
            </a: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a</a:t>
            </a:r>
            <a:r>
              <a:rPr sz="18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e/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b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ob/m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ain/Ca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one%20</a:t>
            </a:r>
            <a:r>
              <a:rPr sz="1800" u="sng" spc="-5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</a:t>
            </a:r>
            <a:r>
              <a:rPr sz="2400" u="sng" spc="-615" baseline="6944" dirty="0">
                <a:solidFill>
                  <a:srgbClr val="1C7CDB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1</a:t>
            </a:r>
            <a:r>
              <a:rPr sz="1800" u="sng" spc="-20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r</a:t>
            </a:r>
            <a:r>
              <a:rPr sz="2400" u="sng" spc="-1117" baseline="6944" dirty="0">
                <a:solidFill>
                  <a:srgbClr val="1C7CDB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5"/>
              </a:rPr>
              <a:t>4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oject</a:t>
            </a:r>
            <a:r>
              <a:rPr sz="18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/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</a:t>
            </a:r>
            <a:r>
              <a:rPr sz="1800" spc="-6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pacex_dash_app.py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2767" y="2125979"/>
            <a:ext cx="2275332" cy="21153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37488"/>
            <a:ext cx="12189460" cy="5621020"/>
            <a:chOff x="0" y="1237488"/>
            <a:chExt cx="12189460" cy="562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37488"/>
              <a:ext cx="7781543" cy="46055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1543" y="2665474"/>
              <a:ext cx="4407408" cy="41925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6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054" y="5861710"/>
            <a:ext cx="7572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https://github.com/sachi-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shah/IBM-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Data-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Science-Professional-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Certificate/blob/main/Capstone%20Project/SpaceX_Machine_Learning_Predictio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n_IBM-DS0321EN-SkillsNetwork_labs_module_4_Part_5.jupyterlite.ipynb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790445"/>
            <a:ext cx="9497695" cy="3842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43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420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•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eventually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42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988" y="6256965"/>
            <a:ext cx="6588759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GEO,HEO,SSO,ES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066" y="4876292"/>
            <a:ext cx="111836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Clr>
                <a:srgbClr val="1F1F1F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Launches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from</a:t>
            </a:r>
            <a:r>
              <a:rPr sz="24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site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CCAFS</a:t>
            </a:r>
            <a:r>
              <a:rPr sz="240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SLC</a:t>
            </a:r>
            <a:r>
              <a:rPr sz="24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40</a:t>
            </a:r>
            <a:r>
              <a:rPr sz="24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significantly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higher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than</a:t>
            </a:r>
            <a:r>
              <a:rPr sz="24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launches</a:t>
            </a:r>
            <a:r>
              <a:rPr sz="24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1F1F"/>
                </a:solidFill>
                <a:latin typeface="Calibri"/>
                <a:cs typeface="Calibri"/>
              </a:rPr>
              <a:t>form</a:t>
            </a:r>
            <a:r>
              <a:rPr sz="24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F1F1F"/>
                </a:solidFill>
                <a:latin typeface="Calibri"/>
                <a:cs typeface="Calibri"/>
              </a:rPr>
              <a:t>other 	sites.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1" y="1684020"/>
            <a:ext cx="11207496" cy="23804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834890"/>
            <a:ext cx="8776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1F1F1F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majority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Pay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Loads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with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lower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Mass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have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been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launched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from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CCAFS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SLC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14" dirty="0"/>
              <a:t> </a:t>
            </a:r>
            <a:r>
              <a:rPr spc="-8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583436"/>
            <a:ext cx="11696700" cy="25085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626"/>
            <a:ext cx="2540635" cy="31057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4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598" y="4979365"/>
            <a:ext cx="80810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1F1F1F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orbit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types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ES-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L1,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GEO,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HEO,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SSO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among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highest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success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1822704"/>
            <a:ext cx="11600688" cy="24932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22368"/>
            <a:ext cx="73444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1F1F1F"/>
              </a:buClr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trend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can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observed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shifting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VLEO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launches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recent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years.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1682495"/>
            <a:ext cx="11183112" cy="22951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422140"/>
            <a:ext cx="95504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1F1F1F"/>
              </a:buClr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There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are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strong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correlation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between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ISS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Payload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range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around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2000,</a:t>
            </a:r>
            <a:r>
              <a:rPr sz="20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well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as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between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GTO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range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4000-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8000.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27" y="1767839"/>
            <a:ext cx="11134344" cy="2209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61890"/>
            <a:ext cx="9853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1F1F1F"/>
              </a:buClr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Launch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success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rate</a:t>
            </a:r>
            <a:r>
              <a:rPr sz="16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has</a:t>
            </a:r>
            <a:r>
              <a:rPr sz="16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increased</a:t>
            </a:r>
            <a:r>
              <a:rPr sz="16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significantly</a:t>
            </a:r>
            <a:r>
              <a:rPr sz="16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since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2013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has</a:t>
            </a:r>
            <a:r>
              <a:rPr sz="16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stablized</a:t>
            </a:r>
            <a:r>
              <a:rPr sz="16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since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2019,</a:t>
            </a:r>
            <a:r>
              <a:rPr sz="16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potentially</a:t>
            </a:r>
            <a:r>
              <a:rPr sz="16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due</a:t>
            </a:r>
            <a:r>
              <a:rPr sz="16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16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1F1F1F"/>
                </a:solidFill>
                <a:latin typeface="Calibri"/>
                <a:cs typeface="Calibri"/>
              </a:rPr>
              <a:t>advance</a:t>
            </a:r>
            <a:r>
              <a:rPr sz="16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600" spc="-10" dirty="0">
                <a:solidFill>
                  <a:srgbClr val="1F1F1F"/>
                </a:solidFill>
                <a:latin typeface="Calibri"/>
                <a:cs typeface="Calibri"/>
              </a:rPr>
              <a:t>technology.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35" dirty="0"/>
              <a:t> </a:t>
            </a:r>
            <a:r>
              <a:rPr spc="-10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1635251"/>
            <a:ext cx="10764012" cy="2342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716" y="1519427"/>
            <a:ext cx="6886956" cy="44135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4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767" y="1671827"/>
            <a:ext cx="3733799" cy="45049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" y="1648967"/>
            <a:ext cx="10747248" cy="27325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572" y="1693164"/>
            <a:ext cx="11420856" cy="26578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0" dirty="0"/>
              <a:t> </a:t>
            </a:r>
            <a:r>
              <a:rPr spc="-170" dirty="0"/>
              <a:t>Successful</a:t>
            </a:r>
            <a:r>
              <a:rPr spc="-80" dirty="0"/>
              <a:t> </a:t>
            </a:r>
            <a:r>
              <a:rPr spc="-95" dirty="0"/>
              <a:t>Ground</a:t>
            </a:r>
            <a:r>
              <a:rPr spc="-12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" y="1895855"/>
            <a:ext cx="11707368" cy="26548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7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1327402"/>
            <a:ext cx="9424416" cy="54482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383" y="1299210"/>
            <a:ext cx="4452620" cy="449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0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5"/>
              </a:spcBef>
              <a:buFont typeface="Wingdings"/>
              <a:buChar char="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888" y="5946749"/>
            <a:ext cx="21634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25751"/>
            <a:ext cx="10687811" cy="43510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83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2963"/>
            <a:ext cx="9443720" cy="105346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short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explanation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Boosters</a:t>
            </a:r>
            <a:r>
              <a:rPr spc="-114" dirty="0"/>
              <a:t> </a:t>
            </a:r>
            <a:r>
              <a:rPr spc="-90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0" dirty="0"/>
              <a:t> 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1353311"/>
            <a:ext cx="10335768" cy="5295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34767"/>
            <a:ext cx="12191999" cy="18760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9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5" dirty="0"/>
              <a:t>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20595"/>
            <a:ext cx="8281416" cy="430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3188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95" dirty="0"/>
              <a:t>launch</a:t>
            </a:r>
            <a:r>
              <a:rPr spc="-90" dirty="0"/>
              <a:t> </a:t>
            </a:r>
            <a:r>
              <a:rPr spc="-20" dirty="0"/>
              <a:t>sites</a:t>
            </a:r>
            <a:r>
              <a:rPr spc="-75" dirty="0"/>
              <a:t> </a:t>
            </a:r>
            <a:r>
              <a:rPr spc="-80" dirty="0"/>
              <a:t>marked</a:t>
            </a:r>
            <a:r>
              <a:rPr spc="-90" dirty="0"/>
              <a:t> </a:t>
            </a:r>
            <a:r>
              <a:rPr dirty="0"/>
              <a:t>on</a:t>
            </a:r>
            <a:r>
              <a:rPr spc="-85" dirty="0"/>
              <a:t> </a:t>
            </a:r>
            <a:r>
              <a:rPr spc="-6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583" y="1563624"/>
            <a:ext cx="7601711" cy="51602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754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Success/failed</a:t>
            </a:r>
            <a:r>
              <a:rPr spc="-70" dirty="0"/>
              <a:t> </a:t>
            </a:r>
            <a:r>
              <a:rPr spc="-130" dirty="0"/>
              <a:t>launces</a:t>
            </a:r>
            <a:r>
              <a:rPr spc="-90" dirty="0"/>
              <a:t> </a:t>
            </a:r>
            <a:r>
              <a:rPr spc="-75" dirty="0"/>
              <a:t>marked</a:t>
            </a:r>
            <a:r>
              <a:rPr spc="-85" dirty="0"/>
              <a:t> </a:t>
            </a:r>
            <a:r>
              <a:rPr dirty="0"/>
              <a:t>on</a:t>
            </a:r>
            <a:r>
              <a:rPr spc="-85" dirty="0"/>
              <a:t> </a:t>
            </a:r>
            <a:r>
              <a:rPr spc="-75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1911095"/>
            <a:ext cx="9557004" cy="41803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9231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Launces</a:t>
            </a:r>
            <a:r>
              <a:rPr spc="-55" dirty="0"/>
              <a:t> </a:t>
            </a:r>
            <a:r>
              <a:rPr spc="-80" dirty="0"/>
              <a:t>marked</a:t>
            </a:r>
            <a:r>
              <a:rPr spc="-65" dirty="0"/>
              <a:t> </a:t>
            </a:r>
            <a:r>
              <a:rPr dirty="0"/>
              <a:t>on</a:t>
            </a:r>
            <a:r>
              <a:rPr spc="-65" dirty="0"/>
              <a:t> </a:t>
            </a:r>
            <a:r>
              <a:rPr spc="-9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313688"/>
            <a:ext cx="8285988" cy="51130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22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00" dirty="0"/>
              <a:t> </a:t>
            </a:r>
            <a:r>
              <a:rPr spc="-185" dirty="0"/>
              <a:t>success</a:t>
            </a:r>
            <a:r>
              <a:rPr spc="-65" dirty="0"/>
              <a:t> </a:t>
            </a:r>
            <a:r>
              <a:rPr spc="-120" dirty="0"/>
              <a:t>launches</a:t>
            </a:r>
            <a:r>
              <a:rPr spc="-65" dirty="0"/>
              <a:t> </a:t>
            </a:r>
            <a:r>
              <a:rPr dirty="0"/>
              <a:t>by</a:t>
            </a:r>
            <a:r>
              <a:rPr spc="-85" dirty="0"/>
              <a:t> </a:t>
            </a:r>
            <a:r>
              <a:rPr dirty="0"/>
              <a:t>all</a:t>
            </a:r>
            <a:r>
              <a:rPr spc="-90" dirty="0"/>
              <a:t> </a:t>
            </a:r>
            <a:r>
              <a:rPr spc="-65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460" y="1342644"/>
            <a:ext cx="9211056" cy="43144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5950917"/>
            <a:ext cx="9359900" cy="34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KSC-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 had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7496" y="1365656"/>
            <a:ext cx="10533380" cy="315214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90000"/>
              </a:lnSpc>
              <a:spcBef>
                <a:spcPts val="1405"/>
              </a:spcBef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$62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charge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$165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primarily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12700" marR="26670">
              <a:lnSpc>
                <a:spcPts val="2380"/>
              </a:lnSpc>
              <a:spcBef>
                <a:spcPts val="1420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task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modelling.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5601411"/>
            <a:ext cx="103524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latin typeface="Calibri"/>
                <a:cs typeface="Calibri"/>
              </a:rPr>
              <a:t>KSC-LC-</a:t>
            </a:r>
            <a:r>
              <a:rPr sz="2600" dirty="0">
                <a:latin typeface="Calibri"/>
                <a:cs typeface="Calibri"/>
              </a:rPr>
              <a:t>39A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achieved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76.9%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success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rate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while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getting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23.1%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failure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rate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97382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5" dirty="0"/>
              <a:t> </a:t>
            </a:r>
            <a:r>
              <a:rPr dirty="0"/>
              <a:t>rate</a:t>
            </a:r>
            <a:r>
              <a:rPr spc="-35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spc="-2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915" y="2005583"/>
            <a:ext cx="4593336" cy="36027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740400"/>
            <a:ext cx="9013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10" dirty="0"/>
              <a:t>and</a:t>
            </a:r>
            <a:r>
              <a:rPr spc="-180" dirty="0"/>
              <a:t> </a:t>
            </a:r>
            <a:r>
              <a:rPr spc="-90" dirty="0"/>
              <a:t>launch</a:t>
            </a:r>
            <a:r>
              <a:rPr spc="-140" dirty="0"/>
              <a:t> </a:t>
            </a:r>
            <a:r>
              <a:rPr spc="-6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2" y="1557527"/>
            <a:ext cx="11497056" cy="37429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20" y="1304544"/>
            <a:ext cx="6728459" cy="53400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0" y="1260346"/>
            <a:ext cx="6278880" cy="5483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lr>
                <a:srgbClr val="1F1F1F"/>
              </a:buClr>
              <a:buFont typeface="Arial"/>
              <a:buChar char="•"/>
              <a:tabLst>
                <a:tab pos="240029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Decision</a:t>
            </a:r>
            <a:r>
              <a:rPr spc="-65" dirty="0"/>
              <a:t> </a:t>
            </a:r>
            <a:r>
              <a:rPr spc="-35" dirty="0"/>
              <a:t>Tree </a:t>
            </a:r>
            <a:r>
              <a:rPr dirty="0"/>
              <a:t>model</a:t>
            </a:r>
            <a:r>
              <a:rPr spc="-6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best</a:t>
            </a:r>
            <a:r>
              <a:rPr spc="-6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terms</a:t>
            </a:r>
            <a:r>
              <a:rPr spc="-6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prediction</a:t>
            </a:r>
            <a:r>
              <a:rPr spc="-65" dirty="0"/>
              <a:t> </a:t>
            </a:r>
            <a:r>
              <a:rPr dirty="0"/>
              <a:t>accuracy</a:t>
            </a:r>
            <a:r>
              <a:rPr spc="-60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spc="-20" dirty="0"/>
              <a:t>this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dataset.</a:t>
            </a: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029" algn="l"/>
              </a:tabLst>
            </a:pPr>
            <a:r>
              <a:rPr dirty="0"/>
              <a:t>Low</a:t>
            </a:r>
            <a:r>
              <a:rPr spc="-80" dirty="0"/>
              <a:t> </a:t>
            </a:r>
            <a:r>
              <a:rPr spc="-10" dirty="0"/>
              <a:t>weighted</a:t>
            </a:r>
            <a:r>
              <a:rPr spc="-80" dirty="0"/>
              <a:t> </a:t>
            </a:r>
            <a:r>
              <a:rPr dirty="0"/>
              <a:t>payloads</a:t>
            </a:r>
            <a:r>
              <a:rPr spc="-80" dirty="0"/>
              <a:t> </a:t>
            </a:r>
            <a:r>
              <a:rPr dirty="0"/>
              <a:t>perform</a:t>
            </a:r>
            <a:r>
              <a:rPr spc="-85" dirty="0"/>
              <a:t> </a:t>
            </a:r>
            <a:r>
              <a:rPr dirty="0"/>
              <a:t>better</a:t>
            </a:r>
            <a:r>
              <a:rPr spc="-85" dirty="0"/>
              <a:t> </a:t>
            </a:r>
            <a:r>
              <a:rPr dirty="0"/>
              <a:t>than</a:t>
            </a:r>
            <a:r>
              <a:rPr spc="-8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heavier</a:t>
            </a:r>
            <a:r>
              <a:rPr spc="-75" dirty="0"/>
              <a:t> </a:t>
            </a:r>
            <a:r>
              <a:rPr spc="-10" dirty="0"/>
              <a:t>payloads.</a:t>
            </a:r>
          </a:p>
          <a:p>
            <a:pPr marL="240029" marR="5080" indent="-227329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success</a:t>
            </a:r>
            <a:r>
              <a:rPr spc="-75" dirty="0"/>
              <a:t> </a:t>
            </a:r>
            <a:r>
              <a:rPr spc="-10" dirty="0"/>
              <a:t>rates</a:t>
            </a:r>
            <a:r>
              <a:rPr spc="-65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SpaceX</a:t>
            </a:r>
            <a:r>
              <a:rPr spc="-70" dirty="0"/>
              <a:t> </a:t>
            </a:r>
            <a:r>
              <a:rPr dirty="0"/>
              <a:t>launches</a:t>
            </a:r>
            <a:r>
              <a:rPr spc="-5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directly</a:t>
            </a:r>
            <a:r>
              <a:rPr spc="-75" dirty="0"/>
              <a:t> </a:t>
            </a:r>
            <a:r>
              <a:rPr dirty="0"/>
              <a:t>proportional</a:t>
            </a:r>
            <a:r>
              <a:rPr spc="-55" dirty="0"/>
              <a:t> </a:t>
            </a:r>
            <a:r>
              <a:rPr dirty="0"/>
              <a:t>time</a:t>
            </a:r>
            <a:r>
              <a:rPr spc="-7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years</a:t>
            </a:r>
            <a:r>
              <a:rPr spc="-80" dirty="0"/>
              <a:t> </a:t>
            </a:r>
            <a:r>
              <a:rPr spc="-20" dirty="0"/>
              <a:t>they 	</a:t>
            </a:r>
            <a:r>
              <a:rPr dirty="0"/>
              <a:t>will</a:t>
            </a:r>
            <a:r>
              <a:rPr spc="-70" dirty="0"/>
              <a:t> </a:t>
            </a:r>
            <a:r>
              <a:rPr dirty="0"/>
              <a:t>eventually</a:t>
            </a:r>
            <a:r>
              <a:rPr spc="-50" dirty="0"/>
              <a:t> </a:t>
            </a:r>
            <a:r>
              <a:rPr spc="-10" dirty="0"/>
              <a:t>perfect</a:t>
            </a:r>
            <a:r>
              <a:rPr spc="-6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launches.</a:t>
            </a:r>
          </a:p>
          <a:p>
            <a:pPr marL="240029" indent="-227329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029" algn="l"/>
              </a:tabLst>
            </a:pPr>
            <a:r>
              <a:rPr dirty="0"/>
              <a:t>KSC</a:t>
            </a:r>
            <a:r>
              <a:rPr spc="-55" dirty="0"/>
              <a:t> </a:t>
            </a:r>
            <a:r>
              <a:rPr dirty="0"/>
              <a:t>LC</a:t>
            </a:r>
            <a:r>
              <a:rPr spc="-55" dirty="0"/>
              <a:t> </a:t>
            </a:r>
            <a:r>
              <a:rPr dirty="0"/>
              <a:t>39A</a:t>
            </a:r>
            <a:r>
              <a:rPr spc="-40" dirty="0"/>
              <a:t> </a:t>
            </a:r>
            <a:r>
              <a:rPr dirty="0"/>
              <a:t>had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most</a:t>
            </a:r>
            <a:r>
              <a:rPr spc="-55" dirty="0"/>
              <a:t> </a:t>
            </a:r>
            <a:r>
              <a:rPr dirty="0"/>
              <a:t>successful</a:t>
            </a:r>
            <a:r>
              <a:rPr spc="-55" dirty="0"/>
              <a:t> </a:t>
            </a:r>
            <a:r>
              <a:rPr dirty="0"/>
              <a:t>launches</a:t>
            </a:r>
            <a:r>
              <a:rPr spc="-45" dirty="0"/>
              <a:t> </a:t>
            </a:r>
            <a:r>
              <a:rPr dirty="0"/>
              <a:t>from</a:t>
            </a:r>
            <a:r>
              <a:rPr spc="-55" dirty="0"/>
              <a:t> </a:t>
            </a:r>
            <a:r>
              <a:rPr dirty="0"/>
              <a:t>all</a:t>
            </a:r>
            <a:r>
              <a:rPr spc="-4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sites.</a:t>
            </a:r>
          </a:p>
          <a:p>
            <a:pPr marL="240029" indent="-227329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029" algn="l"/>
              </a:tabLst>
            </a:pPr>
            <a:r>
              <a:rPr dirty="0"/>
              <a:t>Orbit</a:t>
            </a:r>
            <a:r>
              <a:rPr spc="-35" dirty="0"/>
              <a:t> </a:t>
            </a:r>
            <a:r>
              <a:rPr spc="-25" dirty="0"/>
              <a:t>GEO,HEO,SSO,ES</a:t>
            </a:r>
            <a:r>
              <a:rPr spc="-35" dirty="0"/>
              <a:t> </a:t>
            </a:r>
            <a:r>
              <a:rPr dirty="0"/>
              <a:t>L1</a:t>
            </a:r>
            <a:r>
              <a:rPr spc="-30" dirty="0"/>
              <a:t> </a:t>
            </a:r>
            <a:r>
              <a:rPr dirty="0"/>
              <a:t>has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best</a:t>
            </a:r>
            <a:r>
              <a:rPr spc="-45" dirty="0"/>
              <a:t> </a:t>
            </a:r>
            <a:r>
              <a:rPr dirty="0"/>
              <a:t>Success</a:t>
            </a:r>
            <a:r>
              <a:rPr spc="-45" dirty="0"/>
              <a:t> </a:t>
            </a:r>
            <a:r>
              <a:rPr spc="-10" dirty="0"/>
              <a:t>Rate.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5866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06908" y="2602990"/>
            <a:ext cx="11684635" cy="4150360"/>
            <a:chOff x="406908" y="2602990"/>
            <a:chExt cx="11684635" cy="4150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908" y="2731007"/>
              <a:ext cx="4658868" cy="76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08" y="3493008"/>
              <a:ext cx="3331464" cy="2788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" y="3771900"/>
              <a:ext cx="3247644" cy="551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4255007"/>
              <a:ext cx="6348984" cy="2404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6923" y="2602990"/>
              <a:ext cx="6984492" cy="41498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58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18615"/>
            <a:ext cx="9477375" cy="49784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cleaning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null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values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irrelevant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Logistic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KNN,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have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been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built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6" y="1320570"/>
            <a:ext cx="6253480" cy="509778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collected.</a:t>
            </a:r>
            <a:endParaRPr sz="2200">
              <a:latin typeface="Microsoft Sans Serif"/>
              <a:cs typeface="Microsoft Sans Serif"/>
            </a:endParaRPr>
          </a:p>
          <a:p>
            <a:pPr marL="241300" marR="15303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"api.spacexdata.com/v4/launches/past"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endpoint, using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library.</a:t>
            </a:r>
            <a:endParaRPr sz="2200">
              <a:latin typeface="Microsoft Sans Serif"/>
              <a:cs typeface="Microsoft Sans Serif"/>
            </a:endParaRPr>
          </a:p>
          <a:p>
            <a:pPr marL="241300" marR="358775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resulting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representing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json_normalize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Additionally,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extract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4823" y="0"/>
            <a:ext cx="4067555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0032" y="1252727"/>
            <a:ext cx="6579234" cy="5605780"/>
          </a:xfrm>
          <a:custGeom>
            <a:avLst/>
            <a:gdLst/>
            <a:ahLst/>
            <a:cxnLst/>
            <a:rect l="l" t="t" r="r" b="b"/>
            <a:pathLst>
              <a:path w="6579234" h="5605780">
                <a:moveTo>
                  <a:pt x="0" y="5605272"/>
                </a:moveTo>
                <a:lnTo>
                  <a:pt x="6579108" y="5605272"/>
                </a:lnTo>
                <a:lnTo>
                  <a:pt x="6579108" y="0"/>
                </a:lnTo>
                <a:lnTo>
                  <a:pt x="0" y="0"/>
                </a:lnTo>
                <a:lnTo>
                  <a:pt x="0" y="5605272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70041" y="1249121"/>
            <a:ext cx="6391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b="1" spc="-25" dirty="0">
                <a:solidFill>
                  <a:srgbClr val="374151"/>
                </a:solidFill>
                <a:latin typeface="Calibri"/>
                <a:cs typeface="Calibri"/>
              </a:rPr>
              <a:t>1.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	Send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GET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request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"api.spacexdata.com/v4/launches/past"</a:t>
            </a:r>
            <a:r>
              <a:rPr sz="16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endpoint.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0041" y="2289174"/>
            <a:ext cx="6187440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0995">
              <a:lnSpc>
                <a:spcPts val="1825"/>
              </a:lnSpc>
              <a:spcBef>
                <a:spcPts val="95"/>
              </a:spcBef>
              <a:buAutoNum type="arabicPeriod" startAt="2"/>
              <a:tabLst>
                <a:tab pos="353695" algn="l"/>
              </a:tabLst>
            </a:pP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Receive</a:t>
            </a:r>
            <a:r>
              <a:rPr sz="16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JSON</a:t>
            </a:r>
            <a:r>
              <a:rPr sz="16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response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containing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launch</a:t>
            </a:r>
            <a:r>
              <a:rPr sz="16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r>
              <a:rPr sz="16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Apply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json_normalize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function</a:t>
            </a:r>
            <a:r>
              <a:rPr sz="16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convert</a:t>
            </a:r>
            <a:r>
              <a:rPr sz="16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JSON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6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flat</a:t>
            </a:r>
            <a:r>
              <a:rPr sz="16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table</a:t>
            </a:r>
            <a:r>
              <a:rPr sz="16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format.</a:t>
            </a:r>
            <a:endParaRPr sz="1600">
              <a:latin typeface="Calibri"/>
              <a:cs typeface="Calibri"/>
            </a:endParaRPr>
          </a:p>
          <a:p>
            <a:pPr marL="214629" indent="-201930">
              <a:lnSpc>
                <a:spcPct val="100000"/>
              </a:lnSpc>
              <a:spcBef>
                <a:spcPts val="805"/>
              </a:spcBef>
              <a:buAutoNum type="arabicPeriod" startAt="3"/>
              <a:tabLst>
                <a:tab pos="214629" algn="l"/>
              </a:tabLst>
            </a:pP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Apply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functions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0041" y="5627623"/>
            <a:ext cx="6266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9415" algn="l"/>
              </a:tabLst>
            </a:pPr>
            <a:r>
              <a:rPr sz="1600" b="1" spc="-25" dirty="0">
                <a:solidFill>
                  <a:srgbClr val="374151"/>
                </a:solidFill>
                <a:latin typeface="Calibri"/>
                <a:cs typeface="Calibri"/>
              </a:rPr>
              <a:t>4.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	Data</a:t>
            </a:r>
            <a:r>
              <a:rPr sz="16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6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SpaceX</a:t>
            </a:r>
            <a:r>
              <a:rPr sz="16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REST</a:t>
            </a:r>
            <a:r>
              <a:rPr sz="16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API</a:t>
            </a:r>
            <a:r>
              <a:rPr sz="16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6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collected</a:t>
            </a:r>
            <a:r>
              <a:rPr sz="16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6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converted</a:t>
            </a:r>
            <a:r>
              <a:rPr sz="16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6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6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table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0041" y="5847079"/>
            <a:ext cx="655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format.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1566798"/>
            <a:ext cx="26092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2929508"/>
            <a:ext cx="294894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https://github.com/sachi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-</a:t>
            </a:r>
            <a:r>
              <a:rPr sz="22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shah/IBM-</a:t>
            </a:r>
            <a:r>
              <a:rPr sz="22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22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2200" spc="-1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Professional-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Certificate/blob/main/Ca</a:t>
            </a:r>
            <a:r>
              <a:rPr sz="2200" spc="-3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pstone%20Project/Spac</a:t>
            </a:r>
            <a:r>
              <a:rPr sz="2200" spc="-3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eX_Collecting%20the%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20data_jupyter-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labs-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spacex-</a:t>
            </a:r>
            <a:r>
              <a:rPr sz="22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collection-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api.ipynb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5" dirty="0"/>
              <a:t> Collection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55" dirty="0"/>
              <a:t>API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903978" y="1543558"/>
            <a:ext cx="7153909" cy="5205095"/>
            <a:chOff x="4903978" y="1543558"/>
            <a:chExt cx="7153909" cy="52050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7420" y="1549908"/>
              <a:ext cx="4658868" cy="762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8332" y="2776727"/>
              <a:ext cx="3331464" cy="278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6196582"/>
              <a:ext cx="3247644" cy="5516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8904" y="3189731"/>
              <a:ext cx="6348984" cy="24048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52060" y="1807718"/>
              <a:ext cx="657225" cy="496570"/>
            </a:xfrm>
            <a:custGeom>
              <a:avLst/>
              <a:gdLst/>
              <a:ahLst/>
              <a:cxnLst/>
              <a:rect l="l" t="t" r="r" b="b"/>
              <a:pathLst>
                <a:path w="657225" h="496569">
                  <a:moveTo>
                    <a:pt x="0" y="0"/>
                  </a:moveTo>
                  <a:lnTo>
                    <a:pt x="0" y="164211"/>
                  </a:lnTo>
                  <a:lnTo>
                    <a:pt x="3543" y="191059"/>
                  </a:lnTo>
                  <a:lnTo>
                    <a:pt x="30948" y="242534"/>
                  </a:lnTo>
                  <a:lnTo>
                    <a:pt x="83349" y="289980"/>
                  </a:lnTo>
                  <a:lnTo>
                    <a:pt x="118137" y="311792"/>
                  </a:lnTo>
                  <a:lnTo>
                    <a:pt x="158231" y="332118"/>
                  </a:lnTo>
                  <a:lnTo>
                    <a:pt x="203318" y="350797"/>
                  </a:lnTo>
                  <a:lnTo>
                    <a:pt x="253082" y="367669"/>
                  </a:lnTo>
                  <a:lnTo>
                    <a:pt x="307210" y="382574"/>
                  </a:lnTo>
                  <a:lnTo>
                    <a:pt x="365387" y="395353"/>
                  </a:lnTo>
                  <a:lnTo>
                    <a:pt x="427299" y="405846"/>
                  </a:lnTo>
                  <a:lnTo>
                    <a:pt x="492632" y="413893"/>
                  </a:lnTo>
                  <a:lnTo>
                    <a:pt x="492632" y="496062"/>
                  </a:lnTo>
                  <a:lnTo>
                    <a:pt x="656843" y="339979"/>
                  </a:lnTo>
                  <a:lnTo>
                    <a:pt x="492632" y="167640"/>
                  </a:lnTo>
                  <a:lnTo>
                    <a:pt x="492632" y="249682"/>
                  </a:lnTo>
                  <a:lnTo>
                    <a:pt x="427299" y="241635"/>
                  </a:lnTo>
                  <a:lnTo>
                    <a:pt x="365387" y="231142"/>
                  </a:lnTo>
                  <a:lnTo>
                    <a:pt x="307210" y="218363"/>
                  </a:lnTo>
                  <a:lnTo>
                    <a:pt x="253082" y="203458"/>
                  </a:lnTo>
                  <a:lnTo>
                    <a:pt x="203318" y="186586"/>
                  </a:lnTo>
                  <a:lnTo>
                    <a:pt x="158231" y="167907"/>
                  </a:lnTo>
                  <a:lnTo>
                    <a:pt x="118137" y="147581"/>
                  </a:lnTo>
                  <a:lnTo>
                    <a:pt x="83349" y="125769"/>
                  </a:lnTo>
                  <a:lnTo>
                    <a:pt x="30948" y="78323"/>
                  </a:lnTo>
                  <a:lnTo>
                    <a:pt x="3543" y="2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1882" y="1549908"/>
              <a:ext cx="657225" cy="340360"/>
            </a:xfrm>
            <a:custGeom>
              <a:avLst/>
              <a:gdLst/>
              <a:ahLst/>
              <a:cxnLst/>
              <a:rect l="l" t="t" r="r" b="b"/>
              <a:pathLst>
                <a:path w="657225" h="340360">
                  <a:moveTo>
                    <a:pt x="657021" y="0"/>
                  </a:moveTo>
                  <a:lnTo>
                    <a:pt x="603818" y="853"/>
                  </a:lnTo>
                  <a:lnTo>
                    <a:pt x="551056" y="3397"/>
                  </a:lnTo>
                  <a:lnTo>
                    <a:pt x="498984" y="7608"/>
                  </a:lnTo>
                  <a:lnTo>
                    <a:pt x="447852" y="13462"/>
                  </a:lnTo>
                  <a:lnTo>
                    <a:pt x="381229" y="23841"/>
                  </a:lnTo>
                  <a:lnTo>
                    <a:pt x="319095" y="36710"/>
                  </a:lnTo>
                  <a:lnTo>
                    <a:pt x="261701" y="51869"/>
                  </a:lnTo>
                  <a:lnTo>
                    <a:pt x="209299" y="69121"/>
                  </a:lnTo>
                  <a:lnTo>
                    <a:pt x="162140" y="88265"/>
                  </a:lnTo>
                  <a:lnTo>
                    <a:pt x="120477" y="109102"/>
                  </a:lnTo>
                  <a:lnTo>
                    <a:pt x="84561" y="131433"/>
                  </a:lnTo>
                  <a:lnTo>
                    <a:pt x="54644" y="155059"/>
                  </a:lnTo>
                  <a:lnTo>
                    <a:pt x="13813" y="205401"/>
                  </a:lnTo>
                  <a:lnTo>
                    <a:pt x="0" y="258533"/>
                  </a:lnTo>
                  <a:lnTo>
                    <a:pt x="3853" y="285648"/>
                  </a:lnTo>
                  <a:lnTo>
                    <a:pt x="15216" y="312862"/>
                  </a:lnTo>
                  <a:lnTo>
                    <a:pt x="34340" y="339978"/>
                  </a:lnTo>
                  <a:lnTo>
                    <a:pt x="57883" y="316366"/>
                  </a:lnTo>
                  <a:lnTo>
                    <a:pt x="86778" y="294071"/>
                  </a:lnTo>
                  <a:lnTo>
                    <a:pt x="120671" y="273192"/>
                  </a:lnTo>
                  <a:lnTo>
                    <a:pt x="159211" y="253830"/>
                  </a:lnTo>
                  <a:lnTo>
                    <a:pt x="202045" y="236082"/>
                  </a:lnTo>
                  <a:lnTo>
                    <a:pt x="248821" y="220050"/>
                  </a:lnTo>
                  <a:lnTo>
                    <a:pt x="299186" y="205833"/>
                  </a:lnTo>
                  <a:lnTo>
                    <a:pt x="352788" y="193530"/>
                  </a:lnTo>
                  <a:lnTo>
                    <a:pt x="409275" y="183240"/>
                  </a:lnTo>
                  <a:lnTo>
                    <a:pt x="468294" y="175064"/>
                  </a:lnTo>
                  <a:lnTo>
                    <a:pt x="529493" y="169101"/>
                  </a:lnTo>
                  <a:lnTo>
                    <a:pt x="592520" y="165450"/>
                  </a:lnTo>
                  <a:lnTo>
                    <a:pt x="657021" y="164211"/>
                  </a:lnTo>
                  <a:lnTo>
                    <a:pt x="657021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52060" y="1549908"/>
              <a:ext cx="657225" cy="754380"/>
            </a:xfrm>
            <a:custGeom>
              <a:avLst/>
              <a:gdLst/>
              <a:ahLst/>
              <a:cxnLst/>
              <a:rect l="l" t="t" r="r" b="b"/>
              <a:pathLst>
                <a:path w="657225" h="754380">
                  <a:moveTo>
                    <a:pt x="0" y="257809"/>
                  </a:moveTo>
                  <a:lnTo>
                    <a:pt x="13964" y="310819"/>
                  </a:lnTo>
                  <a:lnTo>
                    <a:pt x="54181" y="360439"/>
                  </a:lnTo>
                  <a:lnTo>
                    <a:pt x="118137" y="405391"/>
                  </a:lnTo>
                  <a:lnTo>
                    <a:pt x="158231" y="425717"/>
                  </a:lnTo>
                  <a:lnTo>
                    <a:pt x="203318" y="444396"/>
                  </a:lnTo>
                  <a:lnTo>
                    <a:pt x="253082" y="461268"/>
                  </a:lnTo>
                  <a:lnTo>
                    <a:pt x="307210" y="476173"/>
                  </a:lnTo>
                  <a:lnTo>
                    <a:pt x="365387" y="488952"/>
                  </a:lnTo>
                  <a:lnTo>
                    <a:pt x="427299" y="499445"/>
                  </a:lnTo>
                  <a:lnTo>
                    <a:pt x="492632" y="507491"/>
                  </a:lnTo>
                  <a:lnTo>
                    <a:pt x="492632" y="425450"/>
                  </a:lnTo>
                  <a:lnTo>
                    <a:pt x="656843" y="597788"/>
                  </a:lnTo>
                  <a:lnTo>
                    <a:pt x="492632" y="753871"/>
                  </a:lnTo>
                  <a:lnTo>
                    <a:pt x="492632" y="671702"/>
                  </a:lnTo>
                  <a:lnTo>
                    <a:pt x="427299" y="663656"/>
                  </a:lnTo>
                  <a:lnTo>
                    <a:pt x="365387" y="653163"/>
                  </a:lnTo>
                  <a:lnTo>
                    <a:pt x="307210" y="640384"/>
                  </a:lnTo>
                  <a:lnTo>
                    <a:pt x="253082" y="625479"/>
                  </a:lnTo>
                  <a:lnTo>
                    <a:pt x="203318" y="608607"/>
                  </a:lnTo>
                  <a:lnTo>
                    <a:pt x="158231" y="589928"/>
                  </a:lnTo>
                  <a:lnTo>
                    <a:pt x="118137" y="569602"/>
                  </a:lnTo>
                  <a:lnTo>
                    <a:pt x="83349" y="547790"/>
                  </a:lnTo>
                  <a:lnTo>
                    <a:pt x="30948" y="500344"/>
                  </a:lnTo>
                  <a:lnTo>
                    <a:pt x="3543" y="448869"/>
                  </a:lnTo>
                  <a:lnTo>
                    <a:pt x="0" y="422020"/>
                  </a:lnTo>
                  <a:lnTo>
                    <a:pt x="0" y="257809"/>
                  </a:lnTo>
                  <a:lnTo>
                    <a:pt x="13346" y="205857"/>
                  </a:lnTo>
                  <a:lnTo>
                    <a:pt x="51625" y="157466"/>
                  </a:lnTo>
                  <a:lnTo>
                    <a:pt x="112192" y="113673"/>
                  </a:lnTo>
                  <a:lnTo>
                    <a:pt x="150008" y="93826"/>
                  </a:lnTo>
                  <a:lnTo>
                    <a:pt x="192404" y="75517"/>
                  </a:lnTo>
                  <a:lnTo>
                    <a:pt x="239052" y="58876"/>
                  </a:lnTo>
                  <a:lnTo>
                    <a:pt x="289619" y="44034"/>
                  </a:lnTo>
                  <a:lnTo>
                    <a:pt x="343776" y="31119"/>
                  </a:lnTo>
                  <a:lnTo>
                    <a:pt x="401192" y="20262"/>
                  </a:lnTo>
                  <a:lnTo>
                    <a:pt x="461538" y="11592"/>
                  </a:lnTo>
                  <a:lnTo>
                    <a:pt x="524482" y="5238"/>
                  </a:lnTo>
                  <a:lnTo>
                    <a:pt x="589694" y="1331"/>
                  </a:lnTo>
                  <a:lnTo>
                    <a:pt x="656843" y="0"/>
                  </a:lnTo>
                  <a:lnTo>
                    <a:pt x="656843" y="164211"/>
                  </a:lnTo>
                  <a:lnTo>
                    <a:pt x="592342" y="165450"/>
                  </a:lnTo>
                  <a:lnTo>
                    <a:pt x="529315" y="169101"/>
                  </a:lnTo>
                  <a:lnTo>
                    <a:pt x="468116" y="175064"/>
                  </a:lnTo>
                  <a:lnTo>
                    <a:pt x="409097" y="183240"/>
                  </a:lnTo>
                  <a:lnTo>
                    <a:pt x="352610" y="193530"/>
                  </a:lnTo>
                  <a:lnTo>
                    <a:pt x="299008" y="205833"/>
                  </a:lnTo>
                  <a:lnTo>
                    <a:pt x="248643" y="220050"/>
                  </a:lnTo>
                  <a:lnTo>
                    <a:pt x="201867" y="236082"/>
                  </a:lnTo>
                  <a:lnTo>
                    <a:pt x="159033" y="253830"/>
                  </a:lnTo>
                  <a:lnTo>
                    <a:pt x="120493" y="273192"/>
                  </a:lnTo>
                  <a:lnTo>
                    <a:pt x="86600" y="294071"/>
                  </a:lnTo>
                  <a:lnTo>
                    <a:pt x="57705" y="316366"/>
                  </a:lnTo>
                  <a:lnTo>
                    <a:pt x="34162" y="339978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10328" y="2551430"/>
              <a:ext cx="657225" cy="496570"/>
            </a:xfrm>
            <a:custGeom>
              <a:avLst/>
              <a:gdLst/>
              <a:ahLst/>
              <a:cxnLst/>
              <a:rect l="l" t="t" r="r" b="b"/>
              <a:pathLst>
                <a:path w="657225" h="496569">
                  <a:moveTo>
                    <a:pt x="0" y="0"/>
                  </a:moveTo>
                  <a:lnTo>
                    <a:pt x="0" y="164211"/>
                  </a:lnTo>
                  <a:lnTo>
                    <a:pt x="3543" y="191059"/>
                  </a:lnTo>
                  <a:lnTo>
                    <a:pt x="30948" y="242534"/>
                  </a:lnTo>
                  <a:lnTo>
                    <a:pt x="83349" y="289980"/>
                  </a:lnTo>
                  <a:lnTo>
                    <a:pt x="118137" y="311792"/>
                  </a:lnTo>
                  <a:lnTo>
                    <a:pt x="158231" y="332118"/>
                  </a:lnTo>
                  <a:lnTo>
                    <a:pt x="203318" y="350797"/>
                  </a:lnTo>
                  <a:lnTo>
                    <a:pt x="253082" y="367669"/>
                  </a:lnTo>
                  <a:lnTo>
                    <a:pt x="307210" y="382574"/>
                  </a:lnTo>
                  <a:lnTo>
                    <a:pt x="365387" y="395353"/>
                  </a:lnTo>
                  <a:lnTo>
                    <a:pt x="427299" y="405846"/>
                  </a:lnTo>
                  <a:lnTo>
                    <a:pt x="492633" y="413893"/>
                  </a:lnTo>
                  <a:lnTo>
                    <a:pt x="492633" y="496062"/>
                  </a:lnTo>
                  <a:lnTo>
                    <a:pt x="656844" y="339979"/>
                  </a:lnTo>
                  <a:lnTo>
                    <a:pt x="492633" y="167640"/>
                  </a:lnTo>
                  <a:lnTo>
                    <a:pt x="492633" y="249682"/>
                  </a:lnTo>
                  <a:lnTo>
                    <a:pt x="427299" y="241635"/>
                  </a:lnTo>
                  <a:lnTo>
                    <a:pt x="365387" y="231142"/>
                  </a:lnTo>
                  <a:lnTo>
                    <a:pt x="307210" y="218363"/>
                  </a:lnTo>
                  <a:lnTo>
                    <a:pt x="253082" y="203458"/>
                  </a:lnTo>
                  <a:lnTo>
                    <a:pt x="203318" y="186586"/>
                  </a:lnTo>
                  <a:lnTo>
                    <a:pt x="158231" y="167907"/>
                  </a:lnTo>
                  <a:lnTo>
                    <a:pt x="118137" y="147581"/>
                  </a:lnTo>
                  <a:lnTo>
                    <a:pt x="83349" y="125769"/>
                  </a:lnTo>
                  <a:lnTo>
                    <a:pt x="30948" y="78323"/>
                  </a:lnTo>
                  <a:lnTo>
                    <a:pt x="3543" y="2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0150" y="2293620"/>
              <a:ext cx="657225" cy="340360"/>
            </a:xfrm>
            <a:custGeom>
              <a:avLst/>
              <a:gdLst/>
              <a:ahLst/>
              <a:cxnLst/>
              <a:rect l="l" t="t" r="r" b="b"/>
              <a:pathLst>
                <a:path w="657225" h="340360">
                  <a:moveTo>
                    <a:pt x="657021" y="0"/>
                  </a:moveTo>
                  <a:lnTo>
                    <a:pt x="603818" y="853"/>
                  </a:lnTo>
                  <a:lnTo>
                    <a:pt x="551056" y="3397"/>
                  </a:lnTo>
                  <a:lnTo>
                    <a:pt x="498984" y="7608"/>
                  </a:lnTo>
                  <a:lnTo>
                    <a:pt x="447852" y="13462"/>
                  </a:lnTo>
                  <a:lnTo>
                    <a:pt x="381229" y="23841"/>
                  </a:lnTo>
                  <a:lnTo>
                    <a:pt x="319095" y="36710"/>
                  </a:lnTo>
                  <a:lnTo>
                    <a:pt x="261701" y="51869"/>
                  </a:lnTo>
                  <a:lnTo>
                    <a:pt x="209299" y="69121"/>
                  </a:lnTo>
                  <a:lnTo>
                    <a:pt x="162140" y="88265"/>
                  </a:lnTo>
                  <a:lnTo>
                    <a:pt x="120477" y="109102"/>
                  </a:lnTo>
                  <a:lnTo>
                    <a:pt x="84561" y="131433"/>
                  </a:lnTo>
                  <a:lnTo>
                    <a:pt x="54644" y="155059"/>
                  </a:lnTo>
                  <a:lnTo>
                    <a:pt x="13813" y="205401"/>
                  </a:lnTo>
                  <a:lnTo>
                    <a:pt x="0" y="258533"/>
                  </a:lnTo>
                  <a:lnTo>
                    <a:pt x="3853" y="285648"/>
                  </a:lnTo>
                  <a:lnTo>
                    <a:pt x="15216" y="312862"/>
                  </a:lnTo>
                  <a:lnTo>
                    <a:pt x="34340" y="339978"/>
                  </a:lnTo>
                  <a:lnTo>
                    <a:pt x="57883" y="316366"/>
                  </a:lnTo>
                  <a:lnTo>
                    <a:pt x="86778" y="294071"/>
                  </a:lnTo>
                  <a:lnTo>
                    <a:pt x="120671" y="273192"/>
                  </a:lnTo>
                  <a:lnTo>
                    <a:pt x="159211" y="253830"/>
                  </a:lnTo>
                  <a:lnTo>
                    <a:pt x="202045" y="236082"/>
                  </a:lnTo>
                  <a:lnTo>
                    <a:pt x="248821" y="220050"/>
                  </a:lnTo>
                  <a:lnTo>
                    <a:pt x="299186" y="205833"/>
                  </a:lnTo>
                  <a:lnTo>
                    <a:pt x="352788" y="193530"/>
                  </a:lnTo>
                  <a:lnTo>
                    <a:pt x="409275" y="183240"/>
                  </a:lnTo>
                  <a:lnTo>
                    <a:pt x="468294" y="175064"/>
                  </a:lnTo>
                  <a:lnTo>
                    <a:pt x="529493" y="169101"/>
                  </a:lnTo>
                  <a:lnTo>
                    <a:pt x="592520" y="165450"/>
                  </a:lnTo>
                  <a:lnTo>
                    <a:pt x="657021" y="164210"/>
                  </a:lnTo>
                  <a:lnTo>
                    <a:pt x="657021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0328" y="2293620"/>
              <a:ext cx="657225" cy="754380"/>
            </a:xfrm>
            <a:custGeom>
              <a:avLst/>
              <a:gdLst/>
              <a:ahLst/>
              <a:cxnLst/>
              <a:rect l="l" t="t" r="r" b="b"/>
              <a:pathLst>
                <a:path w="657225" h="754380">
                  <a:moveTo>
                    <a:pt x="0" y="257809"/>
                  </a:moveTo>
                  <a:lnTo>
                    <a:pt x="13964" y="310819"/>
                  </a:lnTo>
                  <a:lnTo>
                    <a:pt x="54181" y="360439"/>
                  </a:lnTo>
                  <a:lnTo>
                    <a:pt x="118137" y="405391"/>
                  </a:lnTo>
                  <a:lnTo>
                    <a:pt x="158231" y="425717"/>
                  </a:lnTo>
                  <a:lnTo>
                    <a:pt x="203318" y="444396"/>
                  </a:lnTo>
                  <a:lnTo>
                    <a:pt x="253082" y="461268"/>
                  </a:lnTo>
                  <a:lnTo>
                    <a:pt x="307210" y="476173"/>
                  </a:lnTo>
                  <a:lnTo>
                    <a:pt x="365387" y="488952"/>
                  </a:lnTo>
                  <a:lnTo>
                    <a:pt x="427299" y="499445"/>
                  </a:lnTo>
                  <a:lnTo>
                    <a:pt x="492633" y="507491"/>
                  </a:lnTo>
                  <a:lnTo>
                    <a:pt x="492633" y="425450"/>
                  </a:lnTo>
                  <a:lnTo>
                    <a:pt x="656844" y="597788"/>
                  </a:lnTo>
                  <a:lnTo>
                    <a:pt x="492633" y="753871"/>
                  </a:lnTo>
                  <a:lnTo>
                    <a:pt x="492633" y="671702"/>
                  </a:lnTo>
                  <a:lnTo>
                    <a:pt x="427299" y="663656"/>
                  </a:lnTo>
                  <a:lnTo>
                    <a:pt x="365387" y="653163"/>
                  </a:lnTo>
                  <a:lnTo>
                    <a:pt x="307210" y="640384"/>
                  </a:lnTo>
                  <a:lnTo>
                    <a:pt x="253082" y="625479"/>
                  </a:lnTo>
                  <a:lnTo>
                    <a:pt x="203318" y="608607"/>
                  </a:lnTo>
                  <a:lnTo>
                    <a:pt x="158231" y="589928"/>
                  </a:lnTo>
                  <a:lnTo>
                    <a:pt x="118137" y="569602"/>
                  </a:lnTo>
                  <a:lnTo>
                    <a:pt x="83349" y="547790"/>
                  </a:lnTo>
                  <a:lnTo>
                    <a:pt x="30948" y="500344"/>
                  </a:lnTo>
                  <a:lnTo>
                    <a:pt x="3543" y="448869"/>
                  </a:lnTo>
                  <a:lnTo>
                    <a:pt x="0" y="422020"/>
                  </a:lnTo>
                  <a:lnTo>
                    <a:pt x="0" y="257809"/>
                  </a:lnTo>
                  <a:lnTo>
                    <a:pt x="13346" y="205857"/>
                  </a:lnTo>
                  <a:lnTo>
                    <a:pt x="51625" y="157466"/>
                  </a:lnTo>
                  <a:lnTo>
                    <a:pt x="112192" y="113673"/>
                  </a:lnTo>
                  <a:lnTo>
                    <a:pt x="150008" y="93826"/>
                  </a:lnTo>
                  <a:lnTo>
                    <a:pt x="192404" y="75517"/>
                  </a:lnTo>
                  <a:lnTo>
                    <a:pt x="239052" y="58876"/>
                  </a:lnTo>
                  <a:lnTo>
                    <a:pt x="289619" y="44034"/>
                  </a:lnTo>
                  <a:lnTo>
                    <a:pt x="343776" y="31119"/>
                  </a:lnTo>
                  <a:lnTo>
                    <a:pt x="401192" y="20262"/>
                  </a:lnTo>
                  <a:lnTo>
                    <a:pt x="461538" y="11592"/>
                  </a:lnTo>
                  <a:lnTo>
                    <a:pt x="524482" y="5238"/>
                  </a:lnTo>
                  <a:lnTo>
                    <a:pt x="589694" y="1331"/>
                  </a:lnTo>
                  <a:lnTo>
                    <a:pt x="656844" y="0"/>
                  </a:lnTo>
                  <a:lnTo>
                    <a:pt x="656844" y="164210"/>
                  </a:lnTo>
                  <a:lnTo>
                    <a:pt x="592342" y="165450"/>
                  </a:lnTo>
                  <a:lnTo>
                    <a:pt x="529315" y="169101"/>
                  </a:lnTo>
                  <a:lnTo>
                    <a:pt x="468116" y="175064"/>
                  </a:lnTo>
                  <a:lnTo>
                    <a:pt x="409097" y="183240"/>
                  </a:lnTo>
                  <a:lnTo>
                    <a:pt x="352610" y="193530"/>
                  </a:lnTo>
                  <a:lnTo>
                    <a:pt x="299008" y="205833"/>
                  </a:lnTo>
                  <a:lnTo>
                    <a:pt x="248643" y="220050"/>
                  </a:lnTo>
                  <a:lnTo>
                    <a:pt x="201867" y="236082"/>
                  </a:lnTo>
                  <a:lnTo>
                    <a:pt x="159033" y="253830"/>
                  </a:lnTo>
                  <a:lnTo>
                    <a:pt x="120493" y="273192"/>
                  </a:lnTo>
                  <a:lnTo>
                    <a:pt x="86600" y="294071"/>
                  </a:lnTo>
                  <a:lnTo>
                    <a:pt x="57705" y="316366"/>
                  </a:lnTo>
                  <a:lnTo>
                    <a:pt x="34162" y="33997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10328" y="5788431"/>
              <a:ext cx="657225" cy="496570"/>
            </a:xfrm>
            <a:custGeom>
              <a:avLst/>
              <a:gdLst/>
              <a:ahLst/>
              <a:cxnLst/>
              <a:rect l="l" t="t" r="r" b="b"/>
              <a:pathLst>
                <a:path w="657225" h="496570">
                  <a:moveTo>
                    <a:pt x="0" y="0"/>
                  </a:moveTo>
                  <a:lnTo>
                    <a:pt x="0" y="164211"/>
                  </a:lnTo>
                  <a:lnTo>
                    <a:pt x="3543" y="191053"/>
                  </a:lnTo>
                  <a:lnTo>
                    <a:pt x="30948" y="242514"/>
                  </a:lnTo>
                  <a:lnTo>
                    <a:pt x="83349" y="289946"/>
                  </a:lnTo>
                  <a:lnTo>
                    <a:pt x="118137" y="311753"/>
                  </a:lnTo>
                  <a:lnTo>
                    <a:pt x="158231" y="332074"/>
                  </a:lnTo>
                  <a:lnTo>
                    <a:pt x="203318" y="350750"/>
                  </a:lnTo>
                  <a:lnTo>
                    <a:pt x="253082" y="367622"/>
                  </a:lnTo>
                  <a:lnTo>
                    <a:pt x="307210" y="382528"/>
                  </a:lnTo>
                  <a:lnTo>
                    <a:pt x="365387" y="395311"/>
                  </a:lnTo>
                  <a:lnTo>
                    <a:pt x="427299" y="405811"/>
                  </a:lnTo>
                  <a:lnTo>
                    <a:pt x="492633" y="413867"/>
                  </a:lnTo>
                  <a:lnTo>
                    <a:pt x="492633" y="495973"/>
                  </a:lnTo>
                  <a:lnTo>
                    <a:pt x="656844" y="339953"/>
                  </a:lnTo>
                  <a:lnTo>
                    <a:pt x="492633" y="167551"/>
                  </a:lnTo>
                  <a:lnTo>
                    <a:pt x="492633" y="249656"/>
                  </a:lnTo>
                  <a:lnTo>
                    <a:pt x="427299" y="241600"/>
                  </a:lnTo>
                  <a:lnTo>
                    <a:pt x="365387" y="231100"/>
                  </a:lnTo>
                  <a:lnTo>
                    <a:pt x="307210" y="218317"/>
                  </a:lnTo>
                  <a:lnTo>
                    <a:pt x="253082" y="203411"/>
                  </a:lnTo>
                  <a:lnTo>
                    <a:pt x="203318" y="186539"/>
                  </a:lnTo>
                  <a:lnTo>
                    <a:pt x="158231" y="167863"/>
                  </a:lnTo>
                  <a:lnTo>
                    <a:pt x="118137" y="147542"/>
                  </a:lnTo>
                  <a:lnTo>
                    <a:pt x="83349" y="125735"/>
                  </a:lnTo>
                  <a:lnTo>
                    <a:pt x="30948" y="78303"/>
                  </a:lnTo>
                  <a:lnTo>
                    <a:pt x="3543" y="26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10150" y="5530596"/>
              <a:ext cx="657225" cy="340360"/>
            </a:xfrm>
            <a:custGeom>
              <a:avLst/>
              <a:gdLst/>
              <a:ahLst/>
              <a:cxnLst/>
              <a:rect l="l" t="t" r="r" b="b"/>
              <a:pathLst>
                <a:path w="657225" h="340360">
                  <a:moveTo>
                    <a:pt x="657021" y="0"/>
                  </a:moveTo>
                  <a:lnTo>
                    <a:pt x="603818" y="853"/>
                  </a:lnTo>
                  <a:lnTo>
                    <a:pt x="551056" y="3397"/>
                  </a:lnTo>
                  <a:lnTo>
                    <a:pt x="498984" y="7608"/>
                  </a:lnTo>
                  <a:lnTo>
                    <a:pt x="447852" y="13461"/>
                  </a:lnTo>
                  <a:lnTo>
                    <a:pt x="381229" y="23834"/>
                  </a:lnTo>
                  <a:lnTo>
                    <a:pt x="319095" y="36697"/>
                  </a:lnTo>
                  <a:lnTo>
                    <a:pt x="261701" y="51852"/>
                  </a:lnTo>
                  <a:lnTo>
                    <a:pt x="209299" y="69100"/>
                  </a:lnTo>
                  <a:lnTo>
                    <a:pt x="162140" y="88241"/>
                  </a:lnTo>
                  <a:lnTo>
                    <a:pt x="120477" y="109075"/>
                  </a:lnTo>
                  <a:lnTo>
                    <a:pt x="84561" y="131405"/>
                  </a:lnTo>
                  <a:lnTo>
                    <a:pt x="54644" y="155030"/>
                  </a:lnTo>
                  <a:lnTo>
                    <a:pt x="13813" y="205370"/>
                  </a:lnTo>
                  <a:lnTo>
                    <a:pt x="0" y="258500"/>
                  </a:lnTo>
                  <a:lnTo>
                    <a:pt x="3853" y="285613"/>
                  </a:lnTo>
                  <a:lnTo>
                    <a:pt x="15216" y="312827"/>
                  </a:lnTo>
                  <a:lnTo>
                    <a:pt x="34340" y="339940"/>
                  </a:lnTo>
                  <a:lnTo>
                    <a:pt x="57883" y="316336"/>
                  </a:lnTo>
                  <a:lnTo>
                    <a:pt x="86778" y="294048"/>
                  </a:lnTo>
                  <a:lnTo>
                    <a:pt x="120671" y="273175"/>
                  </a:lnTo>
                  <a:lnTo>
                    <a:pt x="159211" y="253817"/>
                  </a:lnTo>
                  <a:lnTo>
                    <a:pt x="202045" y="236074"/>
                  </a:lnTo>
                  <a:lnTo>
                    <a:pt x="248821" y="220044"/>
                  </a:lnTo>
                  <a:lnTo>
                    <a:pt x="299186" y="205829"/>
                  </a:lnTo>
                  <a:lnTo>
                    <a:pt x="352788" y="193528"/>
                  </a:lnTo>
                  <a:lnTo>
                    <a:pt x="409275" y="183239"/>
                  </a:lnTo>
                  <a:lnTo>
                    <a:pt x="468294" y="175064"/>
                  </a:lnTo>
                  <a:lnTo>
                    <a:pt x="529493" y="169101"/>
                  </a:lnTo>
                  <a:lnTo>
                    <a:pt x="592520" y="165450"/>
                  </a:lnTo>
                  <a:lnTo>
                    <a:pt x="657021" y="164210"/>
                  </a:lnTo>
                  <a:lnTo>
                    <a:pt x="657021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10328" y="5530596"/>
              <a:ext cx="657225" cy="754380"/>
            </a:xfrm>
            <a:custGeom>
              <a:avLst/>
              <a:gdLst/>
              <a:ahLst/>
              <a:cxnLst/>
              <a:rect l="l" t="t" r="r" b="b"/>
              <a:pathLst>
                <a:path w="657225" h="754379">
                  <a:moveTo>
                    <a:pt x="0" y="257835"/>
                  </a:moveTo>
                  <a:lnTo>
                    <a:pt x="13964" y="310831"/>
                  </a:lnTo>
                  <a:lnTo>
                    <a:pt x="54181" y="360438"/>
                  </a:lnTo>
                  <a:lnTo>
                    <a:pt x="118137" y="405378"/>
                  </a:lnTo>
                  <a:lnTo>
                    <a:pt x="158231" y="425699"/>
                  </a:lnTo>
                  <a:lnTo>
                    <a:pt x="203318" y="444375"/>
                  </a:lnTo>
                  <a:lnTo>
                    <a:pt x="253082" y="461246"/>
                  </a:lnTo>
                  <a:lnTo>
                    <a:pt x="307210" y="476153"/>
                  </a:lnTo>
                  <a:lnTo>
                    <a:pt x="365387" y="488936"/>
                  </a:lnTo>
                  <a:lnTo>
                    <a:pt x="427299" y="499435"/>
                  </a:lnTo>
                  <a:lnTo>
                    <a:pt x="492633" y="507491"/>
                  </a:lnTo>
                  <a:lnTo>
                    <a:pt x="492633" y="425386"/>
                  </a:lnTo>
                  <a:lnTo>
                    <a:pt x="656844" y="597788"/>
                  </a:lnTo>
                  <a:lnTo>
                    <a:pt x="492633" y="753808"/>
                  </a:lnTo>
                  <a:lnTo>
                    <a:pt x="492633" y="671702"/>
                  </a:lnTo>
                  <a:lnTo>
                    <a:pt x="427299" y="663646"/>
                  </a:lnTo>
                  <a:lnTo>
                    <a:pt x="365387" y="653147"/>
                  </a:lnTo>
                  <a:lnTo>
                    <a:pt x="307210" y="640364"/>
                  </a:lnTo>
                  <a:lnTo>
                    <a:pt x="253082" y="625457"/>
                  </a:lnTo>
                  <a:lnTo>
                    <a:pt x="203318" y="608586"/>
                  </a:lnTo>
                  <a:lnTo>
                    <a:pt x="158231" y="589910"/>
                  </a:lnTo>
                  <a:lnTo>
                    <a:pt x="118137" y="569589"/>
                  </a:lnTo>
                  <a:lnTo>
                    <a:pt x="83349" y="547782"/>
                  </a:lnTo>
                  <a:lnTo>
                    <a:pt x="30948" y="500349"/>
                  </a:lnTo>
                  <a:lnTo>
                    <a:pt x="3543" y="448888"/>
                  </a:lnTo>
                  <a:lnTo>
                    <a:pt x="0" y="422046"/>
                  </a:lnTo>
                  <a:lnTo>
                    <a:pt x="0" y="257835"/>
                  </a:lnTo>
                  <a:lnTo>
                    <a:pt x="13346" y="205874"/>
                  </a:lnTo>
                  <a:lnTo>
                    <a:pt x="51625" y="157476"/>
                  </a:lnTo>
                  <a:lnTo>
                    <a:pt x="112192" y="113679"/>
                  </a:lnTo>
                  <a:lnTo>
                    <a:pt x="150008" y="93830"/>
                  </a:lnTo>
                  <a:lnTo>
                    <a:pt x="192404" y="75520"/>
                  </a:lnTo>
                  <a:lnTo>
                    <a:pt x="239052" y="58879"/>
                  </a:lnTo>
                  <a:lnTo>
                    <a:pt x="289619" y="44035"/>
                  </a:lnTo>
                  <a:lnTo>
                    <a:pt x="343776" y="31120"/>
                  </a:lnTo>
                  <a:lnTo>
                    <a:pt x="401192" y="20262"/>
                  </a:lnTo>
                  <a:lnTo>
                    <a:pt x="461538" y="11592"/>
                  </a:lnTo>
                  <a:lnTo>
                    <a:pt x="524482" y="5238"/>
                  </a:lnTo>
                  <a:lnTo>
                    <a:pt x="589694" y="1331"/>
                  </a:lnTo>
                  <a:lnTo>
                    <a:pt x="656844" y="0"/>
                  </a:lnTo>
                  <a:lnTo>
                    <a:pt x="656844" y="164210"/>
                  </a:lnTo>
                  <a:lnTo>
                    <a:pt x="592342" y="165450"/>
                  </a:lnTo>
                  <a:lnTo>
                    <a:pt x="529315" y="169101"/>
                  </a:lnTo>
                  <a:lnTo>
                    <a:pt x="468116" y="175064"/>
                  </a:lnTo>
                  <a:lnTo>
                    <a:pt x="409097" y="183239"/>
                  </a:lnTo>
                  <a:lnTo>
                    <a:pt x="352610" y="193528"/>
                  </a:lnTo>
                  <a:lnTo>
                    <a:pt x="299008" y="205829"/>
                  </a:lnTo>
                  <a:lnTo>
                    <a:pt x="248643" y="220044"/>
                  </a:lnTo>
                  <a:lnTo>
                    <a:pt x="201867" y="236074"/>
                  </a:lnTo>
                  <a:lnTo>
                    <a:pt x="159033" y="253817"/>
                  </a:lnTo>
                  <a:lnTo>
                    <a:pt x="120493" y="273175"/>
                  </a:lnTo>
                  <a:lnTo>
                    <a:pt x="86600" y="294048"/>
                  </a:lnTo>
                  <a:lnTo>
                    <a:pt x="57705" y="316336"/>
                  </a:lnTo>
                  <a:lnTo>
                    <a:pt x="34162" y="33994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94732" y="3546602"/>
              <a:ext cx="657225" cy="496570"/>
            </a:xfrm>
            <a:custGeom>
              <a:avLst/>
              <a:gdLst/>
              <a:ahLst/>
              <a:cxnLst/>
              <a:rect l="l" t="t" r="r" b="b"/>
              <a:pathLst>
                <a:path w="657225" h="496570">
                  <a:moveTo>
                    <a:pt x="0" y="0"/>
                  </a:moveTo>
                  <a:lnTo>
                    <a:pt x="0" y="164211"/>
                  </a:lnTo>
                  <a:lnTo>
                    <a:pt x="3543" y="191059"/>
                  </a:lnTo>
                  <a:lnTo>
                    <a:pt x="30948" y="242534"/>
                  </a:lnTo>
                  <a:lnTo>
                    <a:pt x="83349" y="289980"/>
                  </a:lnTo>
                  <a:lnTo>
                    <a:pt x="118137" y="311792"/>
                  </a:lnTo>
                  <a:lnTo>
                    <a:pt x="158231" y="332118"/>
                  </a:lnTo>
                  <a:lnTo>
                    <a:pt x="203318" y="350797"/>
                  </a:lnTo>
                  <a:lnTo>
                    <a:pt x="253082" y="367669"/>
                  </a:lnTo>
                  <a:lnTo>
                    <a:pt x="307210" y="382574"/>
                  </a:lnTo>
                  <a:lnTo>
                    <a:pt x="365387" y="395353"/>
                  </a:lnTo>
                  <a:lnTo>
                    <a:pt x="427299" y="405846"/>
                  </a:lnTo>
                  <a:lnTo>
                    <a:pt x="492632" y="413893"/>
                  </a:lnTo>
                  <a:lnTo>
                    <a:pt x="492632" y="496062"/>
                  </a:lnTo>
                  <a:lnTo>
                    <a:pt x="656843" y="339979"/>
                  </a:lnTo>
                  <a:lnTo>
                    <a:pt x="492632" y="167640"/>
                  </a:lnTo>
                  <a:lnTo>
                    <a:pt x="492632" y="249681"/>
                  </a:lnTo>
                  <a:lnTo>
                    <a:pt x="427299" y="241635"/>
                  </a:lnTo>
                  <a:lnTo>
                    <a:pt x="365387" y="231142"/>
                  </a:lnTo>
                  <a:lnTo>
                    <a:pt x="307210" y="218363"/>
                  </a:lnTo>
                  <a:lnTo>
                    <a:pt x="253082" y="203458"/>
                  </a:lnTo>
                  <a:lnTo>
                    <a:pt x="203318" y="186586"/>
                  </a:lnTo>
                  <a:lnTo>
                    <a:pt x="158231" y="167907"/>
                  </a:lnTo>
                  <a:lnTo>
                    <a:pt x="118137" y="147581"/>
                  </a:lnTo>
                  <a:lnTo>
                    <a:pt x="83349" y="125769"/>
                  </a:lnTo>
                  <a:lnTo>
                    <a:pt x="30948" y="78323"/>
                  </a:lnTo>
                  <a:lnTo>
                    <a:pt x="3543" y="2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4554" y="3288791"/>
              <a:ext cx="657225" cy="340360"/>
            </a:xfrm>
            <a:custGeom>
              <a:avLst/>
              <a:gdLst/>
              <a:ahLst/>
              <a:cxnLst/>
              <a:rect l="l" t="t" r="r" b="b"/>
              <a:pathLst>
                <a:path w="657225" h="340360">
                  <a:moveTo>
                    <a:pt x="657021" y="0"/>
                  </a:moveTo>
                  <a:lnTo>
                    <a:pt x="603818" y="853"/>
                  </a:lnTo>
                  <a:lnTo>
                    <a:pt x="551056" y="3397"/>
                  </a:lnTo>
                  <a:lnTo>
                    <a:pt x="498984" y="7608"/>
                  </a:lnTo>
                  <a:lnTo>
                    <a:pt x="447852" y="13462"/>
                  </a:lnTo>
                  <a:lnTo>
                    <a:pt x="381229" y="23841"/>
                  </a:lnTo>
                  <a:lnTo>
                    <a:pt x="319095" y="36710"/>
                  </a:lnTo>
                  <a:lnTo>
                    <a:pt x="261701" y="51869"/>
                  </a:lnTo>
                  <a:lnTo>
                    <a:pt x="209299" y="69121"/>
                  </a:lnTo>
                  <a:lnTo>
                    <a:pt x="162140" y="88265"/>
                  </a:lnTo>
                  <a:lnTo>
                    <a:pt x="120477" y="109102"/>
                  </a:lnTo>
                  <a:lnTo>
                    <a:pt x="84561" y="131433"/>
                  </a:lnTo>
                  <a:lnTo>
                    <a:pt x="54644" y="155059"/>
                  </a:lnTo>
                  <a:lnTo>
                    <a:pt x="13813" y="205401"/>
                  </a:lnTo>
                  <a:lnTo>
                    <a:pt x="0" y="258533"/>
                  </a:lnTo>
                  <a:lnTo>
                    <a:pt x="3853" y="285648"/>
                  </a:lnTo>
                  <a:lnTo>
                    <a:pt x="15216" y="312862"/>
                  </a:lnTo>
                  <a:lnTo>
                    <a:pt x="34340" y="339979"/>
                  </a:lnTo>
                  <a:lnTo>
                    <a:pt x="57883" y="316366"/>
                  </a:lnTo>
                  <a:lnTo>
                    <a:pt x="86778" y="294071"/>
                  </a:lnTo>
                  <a:lnTo>
                    <a:pt x="120671" y="273192"/>
                  </a:lnTo>
                  <a:lnTo>
                    <a:pt x="159211" y="253830"/>
                  </a:lnTo>
                  <a:lnTo>
                    <a:pt x="202045" y="236082"/>
                  </a:lnTo>
                  <a:lnTo>
                    <a:pt x="248821" y="220050"/>
                  </a:lnTo>
                  <a:lnTo>
                    <a:pt x="299186" y="205833"/>
                  </a:lnTo>
                  <a:lnTo>
                    <a:pt x="352788" y="193530"/>
                  </a:lnTo>
                  <a:lnTo>
                    <a:pt x="409275" y="183240"/>
                  </a:lnTo>
                  <a:lnTo>
                    <a:pt x="468294" y="175064"/>
                  </a:lnTo>
                  <a:lnTo>
                    <a:pt x="529493" y="169101"/>
                  </a:lnTo>
                  <a:lnTo>
                    <a:pt x="592520" y="165450"/>
                  </a:lnTo>
                  <a:lnTo>
                    <a:pt x="657021" y="164211"/>
                  </a:lnTo>
                  <a:lnTo>
                    <a:pt x="657021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4732" y="3288791"/>
              <a:ext cx="657225" cy="754380"/>
            </a:xfrm>
            <a:custGeom>
              <a:avLst/>
              <a:gdLst/>
              <a:ahLst/>
              <a:cxnLst/>
              <a:rect l="l" t="t" r="r" b="b"/>
              <a:pathLst>
                <a:path w="657225" h="754379">
                  <a:moveTo>
                    <a:pt x="0" y="257810"/>
                  </a:moveTo>
                  <a:lnTo>
                    <a:pt x="13964" y="310819"/>
                  </a:lnTo>
                  <a:lnTo>
                    <a:pt x="54181" y="360439"/>
                  </a:lnTo>
                  <a:lnTo>
                    <a:pt x="118137" y="405391"/>
                  </a:lnTo>
                  <a:lnTo>
                    <a:pt x="158231" y="425717"/>
                  </a:lnTo>
                  <a:lnTo>
                    <a:pt x="203318" y="444396"/>
                  </a:lnTo>
                  <a:lnTo>
                    <a:pt x="253082" y="461268"/>
                  </a:lnTo>
                  <a:lnTo>
                    <a:pt x="307210" y="476173"/>
                  </a:lnTo>
                  <a:lnTo>
                    <a:pt x="365387" y="488952"/>
                  </a:lnTo>
                  <a:lnTo>
                    <a:pt x="427299" y="499445"/>
                  </a:lnTo>
                  <a:lnTo>
                    <a:pt x="492632" y="507492"/>
                  </a:lnTo>
                  <a:lnTo>
                    <a:pt x="492632" y="425450"/>
                  </a:lnTo>
                  <a:lnTo>
                    <a:pt x="656843" y="597789"/>
                  </a:lnTo>
                  <a:lnTo>
                    <a:pt x="492632" y="753872"/>
                  </a:lnTo>
                  <a:lnTo>
                    <a:pt x="492632" y="671703"/>
                  </a:lnTo>
                  <a:lnTo>
                    <a:pt x="427299" y="663656"/>
                  </a:lnTo>
                  <a:lnTo>
                    <a:pt x="365387" y="653163"/>
                  </a:lnTo>
                  <a:lnTo>
                    <a:pt x="307210" y="640384"/>
                  </a:lnTo>
                  <a:lnTo>
                    <a:pt x="253082" y="625479"/>
                  </a:lnTo>
                  <a:lnTo>
                    <a:pt x="203318" y="608607"/>
                  </a:lnTo>
                  <a:lnTo>
                    <a:pt x="158231" y="589928"/>
                  </a:lnTo>
                  <a:lnTo>
                    <a:pt x="118137" y="569602"/>
                  </a:lnTo>
                  <a:lnTo>
                    <a:pt x="83349" y="547790"/>
                  </a:lnTo>
                  <a:lnTo>
                    <a:pt x="30948" y="500344"/>
                  </a:lnTo>
                  <a:lnTo>
                    <a:pt x="3543" y="448869"/>
                  </a:lnTo>
                  <a:lnTo>
                    <a:pt x="0" y="422021"/>
                  </a:lnTo>
                  <a:lnTo>
                    <a:pt x="0" y="257810"/>
                  </a:lnTo>
                  <a:lnTo>
                    <a:pt x="13346" y="205857"/>
                  </a:lnTo>
                  <a:lnTo>
                    <a:pt x="51625" y="157466"/>
                  </a:lnTo>
                  <a:lnTo>
                    <a:pt x="112192" y="113673"/>
                  </a:lnTo>
                  <a:lnTo>
                    <a:pt x="150008" y="93826"/>
                  </a:lnTo>
                  <a:lnTo>
                    <a:pt x="192404" y="75517"/>
                  </a:lnTo>
                  <a:lnTo>
                    <a:pt x="239052" y="58876"/>
                  </a:lnTo>
                  <a:lnTo>
                    <a:pt x="289619" y="44034"/>
                  </a:lnTo>
                  <a:lnTo>
                    <a:pt x="343776" y="31119"/>
                  </a:lnTo>
                  <a:lnTo>
                    <a:pt x="401192" y="20262"/>
                  </a:lnTo>
                  <a:lnTo>
                    <a:pt x="461538" y="11592"/>
                  </a:lnTo>
                  <a:lnTo>
                    <a:pt x="524482" y="5238"/>
                  </a:lnTo>
                  <a:lnTo>
                    <a:pt x="589694" y="1331"/>
                  </a:lnTo>
                  <a:lnTo>
                    <a:pt x="656843" y="0"/>
                  </a:lnTo>
                  <a:lnTo>
                    <a:pt x="656843" y="164211"/>
                  </a:lnTo>
                  <a:lnTo>
                    <a:pt x="592342" y="165450"/>
                  </a:lnTo>
                  <a:lnTo>
                    <a:pt x="529315" y="169101"/>
                  </a:lnTo>
                  <a:lnTo>
                    <a:pt x="468116" y="175064"/>
                  </a:lnTo>
                  <a:lnTo>
                    <a:pt x="409097" y="183240"/>
                  </a:lnTo>
                  <a:lnTo>
                    <a:pt x="352610" y="193530"/>
                  </a:lnTo>
                  <a:lnTo>
                    <a:pt x="299008" y="205833"/>
                  </a:lnTo>
                  <a:lnTo>
                    <a:pt x="248643" y="220050"/>
                  </a:lnTo>
                  <a:lnTo>
                    <a:pt x="201867" y="236082"/>
                  </a:lnTo>
                  <a:lnTo>
                    <a:pt x="159033" y="253830"/>
                  </a:lnTo>
                  <a:lnTo>
                    <a:pt x="120493" y="273192"/>
                  </a:lnTo>
                  <a:lnTo>
                    <a:pt x="86600" y="294071"/>
                  </a:lnTo>
                  <a:lnTo>
                    <a:pt x="57705" y="316366"/>
                  </a:lnTo>
                  <a:lnTo>
                    <a:pt x="34162" y="33997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016" y="1809114"/>
            <a:ext cx="3716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Web-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016" y="3861892"/>
            <a:ext cx="448500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https://github.com/sachi-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shah/IBM-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22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Professional-</a:t>
            </a:r>
            <a:r>
              <a:rPr sz="2200" spc="-10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Certificate/blob/main/Capstone%20P</a:t>
            </a:r>
            <a:r>
              <a:rPr sz="2200" spc="-3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roject/SpaceX_Data%20wrangling_ju</a:t>
            </a:r>
            <a:r>
              <a:rPr sz="22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pyter-</a:t>
            </a:r>
            <a:r>
              <a:rPr sz="22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labs-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webscraping.ipynb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5318759" y="1254252"/>
            <a:ext cx="6703059" cy="5469890"/>
          </a:xfrm>
          <a:custGeom>
            <a:avLst/>
            <a:gdLst/>
            <a:ahLst/>
            <a:cxnLst/>
            <a:rect l="l" t="t" r="r" b="b"/>
            <a:pathLst>
              <a:path w="6703059" h="5469890">
                <a:moveTo>
                  <a:pt x="0" y="5469636"/>
                </a:moveTo>
                <a:lnTo>
                  <a:pt x="6702552" y="5469636"/>
                </a:lnTo>
                <a:lnTo>
                  <a:pt x="6702552" y="0"/>
                </a:lnTo>
                <a:lnTo>
                  <a:pt x="0" y="0"/>
                </a:lnTo>
                <a:lnTo>
                  <a:pt x="0" y="5469636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8389" y="1185417"/>
            <a:ext cx="6412865" cy="2766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527685" algn="l"/>
              </a:tabLst>
            </a:pP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Begin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2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web</a:t>
            </a:r>
            <a:r>
              <a:rPr sz="22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scraping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process.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Clr>
                <a:srgbClr val="374151"/>
              </a:buClr>
              <a:buFont typeface="Calibri"/>
              <a:buAutoNum type="arabicPeriod"/>
            </a:pP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ts val="2245"/>
              </a:lnSpc>
              <a:buAutoNum type="arabicPeriod"/>
              <a:tabLst>
                <a:tab pos="527685" algn="l"/>
              </a:tabLst>
            </a:pP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Use</a:t>
            </a:r>
            <a:r>
              <a:rPr sz="22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BeautifulSoup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package</a:t>
            </a:r>
            <a:r>
              <a:rPr sz="2200" b="1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2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scrape</a:t>
            </a:r>
            <a:r>
              <a:rPr sz="2200" b="1" spc="-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relevant</a:t>
            </a:r>
            <a:r>
              <a:rPr sz="22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374151"/>
                </a:solidFill>
                <a:latin typeface="Calibri"/>
                <a:cs typeface="Calibri"/>
              </a:rPr>
              <a:t>Wiki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245"/>
              </a:lnSpc>
            </a:pP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pages.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7685" algn="l"/>
              </a:tabLst>
            </a:pP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Extract</a:t>
            </a:r>
            <a:r>
              <a:rPr sz="22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sz="22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9</a:t>
            </a:r>
            <a:r>
              <a:rPr sz="22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launch</a:t>
            </a:r>
            <a:r>
              <a:rPr sz="22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records</a:t>
            </a:r>
            <a:r>
              <a:rPr sz="22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HTML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tables.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  <a:buClr>
                <a:srgbClr val="374151"/>
              </a:buClr>
              <a:buFont typeface="Calibri"/>
              <a:buAutoNum type="arabicPeriod" startAt="3"/>
            </a:pPr>
            <a:endParaRPr sz="22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7685" algn="l"/>
              </a:tabLst>
            </a:pP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Parse</a:t>
            </a:r>
            <a:r>
              <a:rPr sz="22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200" b="1" spc="-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74151"/>
                </a:solidFill>
                <a:latin typeface="Calibri"/>
                <a:cs typeface="Calibri"/>
              </a:rPr>
              <a:t>extracted</a:t>
            </a:r>
            <a:r>
              <a:rPr sz="22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374151"/>
                </a:solidFill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2989" y="6122314"/>
            <a:ext cx="6525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53085" algn="l"/>
              </a:tabLst>
            </a:pPr>
            <a:r>
              <a:rPr sz="2200" b="1" spc="-25" dirty="0">
                <a:solidFill>
                  <a:srgbClr val="374151"/>
                </a:solidFill>
                <a:latin typeface="Calibri"/>
                <a:cs typeface="Calibri"/>
              </a:rPr>
              <a:t>5.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	</a:t>
            </a:r>
            <a:r>
              <a:rPr sz="2200" b="1" spc="-25" dirty="0">
                <a:solidFill>
                  <a:srgbClr val="374151"/>
                </a:solidFill>
                <a:latin typeface="Calibri"/>
                <a:cs typeface="Calibri"/>
              </a:rPr>
              <a:t>Transform</a:t>
            </a:r>
            <a:r>
              <a:rPr sz="2200" b="1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2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parsed</a:t>
            </a:r>
            <a:r>
              <a:rPr sz="22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2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22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74151"/>
                </a:solidFill>
                <a:latin typeface="Calibri"/>
                <a:cs typeface="Calibri"/>
              </a:rPr>
              <a:t>Pandas</a:t>
            </a:r>
            <a:r>
              <a:rPr sz="22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374151"/>
                </a:solidFill>
                <a:latin typeface="Calibri"/>
                <a:cs typeface="Calibri"/>
              </a:rPr>
              <a:t>d</a:t>
            </a:r>
            <a:r>
              <a:rPr sz="2200" b="1" spc="15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200" b="1" spc="10" dirty="0">
                <a:solidFill>
                  <a:srgbClr val="374151"/>
                </a:solidFill>
                <a:latin typeface="Calibri"/>
                <a:cs typeface="Calibri"/>
              </a:rPr>
              <a:t>t</a:t>
            </a:r>
            <a:r>
              <a:rPr sz="2200" b="1" spc="25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200" b="1" spc="35" dirty="0">
                <a:solidFill>
                  <a:srgbClr val="374151"/>
                </a:solidFill>
                <a:latin typeface="Calibri"/>
                <a:cs typeface="Calibri"/>
              </a:rPr>
              <a:t>f</a:t>
            </a:r>
            <a:r>
              <a:rPr sz="2200" b="1" spc="-5" dirty="0">
                <a:solidFill>
                  <a:srgbClr val="374151"/>
                </a:solidFill>
                <a:latin typeface="Calibri"/>
                <a:cs typeface="Calibri"/>
              </a:rPr>
              <a:t>r</a:t>
            </a:r>
            <a:r>
              <a:rPr sz="2200" b="1" spc="-375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400" spc="-705" baseline="32986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r>
            <a:r>
              <a:rPr sz="2200" b="1" spc="45" dirty="0">
                <a:solidFill>
                  <a:srgbClr val="374151"/>
                </a:solidFill>
                <a:latin typeface="Calibri"/>
                <a:cs typeface="Calibri"/>
              </a:rPr>
              <a:t>me</a:t>
            </a:r>
            <a:r>
              <a:rPr sz="2200" b="1" spc="15" dirty="0">
                <a:solidFill>
                  <a:srgbClr val="374151"/>
                </a:solidFill>
                <a:latin typeface="Calibri"/>
                <a:cs typeface="Calibri"/>
              </a:rPr>
              <a:t>s</a:t>
            </a:r>
            <a:r>
              <a:rPr sz="2200" b="1" spc="4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3068" y="6412991"/>
            <a:ext cx="3051048" cy="31089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943602" y="1500886"/>
            <a:ext cx="7091680" cy="4723765"/>
            <a:chOff x="4943602" y="1500886"/>
            <a:chExt cx="7091680" cy="47237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5328" y="2598419"/>
              <a:ext cx="3534155" cy="2087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6084" y="1623060"/>
              <a:ext cx="6028944" cy="237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9564" y="3211068"/>
              <a:ext cx="3445764" cy="4785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9564" y="3957828"/>
              <a:ext cx="4085844" cy="17998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87112" y="2485389"/>
              <a:ext cx="342900" cy="404495"/>
            </a:xfrm>
            <a:custGeom>
              <a:avLst/>
              <a:gdLst/>
              <a:ahLst/>
              <a:cxnLst/>
              <a:rect l="l" t="t" r="r" b="b"/>
              <a:pathLst>
                <a:path w="342900" h="404494">
                  <a:moveTo>
                    <a:pt x="0" y="0"/>
                  </a:moveTo>
                  <a:lnTo>
                    <a:pt x="0" y="85725"/>
                  </a:lnTo>
                  <a:lnTo>
                    <a:pt x="3835" y="128294"/>
                  </a:lnTo>
                  <a:lnTo>
                    <a:pt x="15012" y="169117"/>
                  </a:lnTo>
                  <a:lnTo>
                    <a:pt x="33034" y="207663"/>
                  </a:lnTo>
                  <a:lnTo>
                    <a:pt x="57406" y="243400"/>
                  </a:lnTo>
                  <a:lnTo>
                    <a:pt x="87632" y="275794"/>
                  </a:lnTo>
                  <a:lnTo>
                    <a:pt x="123218" y="304315"/>
                  </a:lnTo>
                  <a:lnTo>
                    <a:pt x="163667" y="328430"/>
                  </a:lnTo>
                  <a:lnTo>
                    <a:pt x="208484" y="347607"/>
                  </a:lnTo>
                  <a:lnTo>
                    <a:pt x="257175" y="361314"/>
                  </a:lnTo>
                  <a:lnTo>
                    <a:pt x="257175" y="404240"/>
                  </a:lnTo>
                  <a:lnTo>
                    <a:pt x="342900" y="327533"/>
                  </a:lnTo>
                  <a:lnTo>
                    <a:pt x="257175" y="232790"/>
                  </a:lnTo>
                  <a:lnTo>
                    <a:pt x="257175" y="275589"/>
                  </a:lnTo>
                  <a:lnTo>
                    <a:pt x="208484" y="261882"/>
                  </a:lnTo>
                  <a:lnTo>
                    <a:pt x="163667" y="242705"/>
                  </a:lnTo>
                  <a:lnTo>
                    <a:pt x="123218" y="218590"/>
                  </a:lnTo>
                  <a:lnTo>
                    <a:pt x="87632" y="190069"/>
                  </a:lnTo>
                  <a:lnTo>
                    <a:pt x="57406" y="157675"/>
                  </a:lnTo>
                  <a:lnTo>
                    <a:pt x="33034" y="121938"/>
                  </a:lnTo>
                  <a:lnTo>
                    <a:pt x="15012" y="83392"/>
                  </a:lnTo>
                  <a:lnTo>
                    <a:pt x="3835" y="4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7080" y="2200655"/>
              <a:ext cx="343535" cy="327660"/>
            </a:xfrm>
            <a:custGeom>
              <a:avLst/>
              <a:gdLst/>
              <a:ahLst/>
              <a:cxnLst/>
              <a:rect l="l" t="t" r="r" b="b"/>
              <a:pathLst>
                <a:path w="343535" h="327660">
                  <a:moveTo>
                    <a:pt x="342932" y="0"/>
                  </a:moveTo>
                  <a:lnTo>
                    <a:pt x="304177" y="1875"/>
                  </a:lnTo>
                  <a:lnTo>
                    <a:pt x="241810" y="12674"/>
                  </a:lnTo>
                  <a:lnTo>
                    <a:pt x="195604" y="27571"/>
                  </a:lnTo>
                  <a:lnTo>
                    <a:pt x="153195" y="47492"/>
                  </a:lnTo>
                  <a:lnTo>
                    <a:pt x="115029" y="71935"/>
                  </a:lnTo>
                  <a:lnTo>
                    <a:pt x="81550" y="100399"/>
                  </a:lnTo>
                  <a:lnTo>
                    <a:pt x="53201" y="132382"/>
                  </a:lnTo>
                  <a:lnTo>
                    <a:pt x="30428" y="167383"/>
                  </a:lnTo>
                  <a:lnTo>
                    <a:pt x="13673" y="204900"/>
                  </a:lnTo>
                  <a:lnTo>
                    <a:pt x="3383" y="244432"/>
                  </a:lnTo>
                  <a:lnTo>
                    <a:pt x="0" y="285476"/>
                  </a:lnTo>
                  <a:lnTo>
                    <a:pt x="3969" y="327533"/>
                  </a:lnTo>
                  <a:lnTo>
                    <a:pt x="15088" y="286969"/>
                  </a:lnTo>
                  <a:lnTo>
                    <a:pt x="32759" y="248984"/>
                  </a:lnTo>
                  <a:lnTo>
                    <a:pt x="56422" y="213974"/>
                  </a:lnTo>
                  <a:lnTo>
                    <a:pt x="85519" y="182340"/>
                  </a:lnTo>
                  <a:lnTo>
                    <a:pt x="119491" y="154479"/>
                  </a:lnTo>
                  <a:lnTo>
                    <a:pt x="157780" y="130790"/>
                  </a:lnTo>
                  <a:lnTo>
                    <a:pt x="199827" y="111672"/>
                  </a:lnTo>
                  <a:lnTo>
                    <a:pt x="245073" y="97522"/>
                  </a:lnTo>
                  <a:lnTo>
                    <a:pt x="292961" y="88740"/>
                  </a:lnTo>
                  <a:lnTo>
                    <a:pt x="342932" y="85725"/>
                  </a:lnTo>
                  <a:lnTo>
                    <a:pt x="342932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87112" y="2200655"/>
              <a:ext cx="342900" cy="688975"/>
            </a:xfrm>
            <a:custGeom>
              <a:avLst/>
              <a:gdLst/>
              <a:ahLst/>
              <a:cxnLst/>
              <a:rect l="l" t="t" r="r" b="b"/>
              <a:pathLst>
                <a:path w="342900" h="688975">
                  <a:moveTo>
                    <a:pt x="0" y="284734"/>
                  </a:moveTo>
                  <a:lnTo>
                    <a:pt x="3835" y="327303"/>
                  </a:lnTo>
                  <a:lnTo>
                    <a:pt x="15012" y="368126"/>
                  </a:lnTo>
                  <a:lnTo>
                    <a:pt x="33034" y="406672"/>
                  </a:lnTo>
                  <a:lnTo>
                    <a:pt x="57406" y="442409"/>
                  </a:lnTo>
                  <a:lnTo>
                    <a:pt x="87632" y="474803"/>
                  </a:lnTo>
                  <a:lnTo>
                    <a:pt x="123218" y="503324"/>
                  </a:lnTo>
                  <a:lnTo>
                    <a:pt x="163667" y="527439"/>
                  </a:lnTo>
                  <a:lnTo>
                    <a:pt x="208484" y="546616"/>
                  </a:lnTo>
                  <a:lnTo>
                    <a:pt x="257175" y="560324"/>
                  </a:lnTo>
                  <a:lnTo>
                    <a:pt x="257175" y="517525"/>
                  </a:lnTo>
                  <a:lnTo>
                    <a:pt x="342900" y="612267"/>
                  </a:lnTo>
                  <a:lnTo>
                    <a:pt x="257175" y="688975"/>
                  </a:lnTo>
                  <a:lnTo>
                    <a:pt x="257175" y="646049"/>
                  </a:lnTo>
                  <a:lnTo>
                    <a:pt x="208484" y="632341"/>
                  </a:lnTo>
                  <a:lnTo>
                    <a:pt x="163667" y="613164"/>
                  </a:lnTo>
                  <a:lnTo>
                    <a:pt x="123218" y="589049"/>
                  </a:lnTo>
                  <a:lnTo>
                    <a:pt x="87632" y="560528"/>
                  </a:lnTo>
                  <a:lnTo>
                    <a:pt x="57406" y="528134"/>
                  </a:lnTo>
                  <a:lnTo>
                    <a:pt x="33034" y="492397"/>
                  </a:lnTo>
                  <a:lnTo>
                    <a:pt x="15012" y="453851"/>
                  </a:lnTo>
                  <a:lnTo>
                    <a:pt x="3835" y="413028"/>
                  </a:lnTo>
                  <a:lnTo>
                    <a:pt x="0" y="370459"/>
                  </a:lnTo>
                  <a:lnTo>
                    <a:pt x="0" y="284734"/>
                  </a:lnTo>
                  <a:lnTo>
                    <a:pt x="3718" y="242664"/>
                  </a:lnTo>
                  <a:lnTo>
                    <a:pt x="14519" y="202509"/>
                  </a:lnTo>
                  <a:lnTo>
                    <a:pt x="31873" y="164709"/>
                  </a:lnTo>
                  <a:lnTo>
                    <a:pt x="55248" y="129705"/>
                  </a:lnTo>
                  <a:lnTo>
                    <a:pt x="84114" y="97939"/>
                  </a:lnTo>
                  <a:lnTo>
                    <a:pt x="117941" y="69849"/>
                  </a:lnTo>
                  <a:lnTo>
                    <a:pt x="156196" y="45879"/>
                  </a:lnTo>
                  <a:lnTo>
                    <a:pt x="198351" y="26468"/>
                  </a:lnTo>
                  <a:lnTo>
                    <a:pt x="243873" y="12057"/>
                  </a:lnTo>
                  <a:lnTo>
                    <a:pt x="292233" y="3087"/>
                  </a:lnTo>
                  <a:lnTo>
                    <a:pt x="342900" y="0"/>
                  </a:lnTo>
                  <a:lnTo>
                    <a:pt x="342900" y="85725"/>
                  </a:lnTo>
                  <a:lnTo>
                    <a:pt x="292929" y="88740"/>
                  </a:lnTo>
                  <a:lnTo>
                    <a:pt x="245041" y="97522"/>
                  </a:lnTo>
                  <a:lnTo>
                    <a:pt x="199795" y="111672"/>
                  </a:lnTo>
                  <a:lnTo>
                    <a:pt x="157748" y="130790"/>
                  </a:lnTo>
                  <a:lnTo>
                    <a:pt x="119459" y="154479"/>
                  </a:lnTo>
                  <a:lnTo>
                    <a:pt x="85487" y="182340"/>
                  </a:lnTo>
                  <a:lnTo>
                    <a:pt x="56390" y="213974"/>
                  </a:lnTo>
                  <a:lnTo>
                    <a:pt x="32727" y="248984"/>
                  </a:lnTo>
                  <a:lnTo>
                    <a:pt x="15056" y="286969"/>
                  </a:lnTo>
                  <a:lnTo>
                    <a:pt x="3937" y="327533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14544" y="1791208"/>
              <a:ext cx="342900" cy="403860"/>
            </a:xfrm>
            <a:custGeom>
              <a:avLst/>
              <a:gdLst/>
              <a:ahLst/>
              <a:cxnLst/>
              <a:rect l="l" t="t" r="r" b="b"/>
              <a:pathLst>
                <a:path w="342900" h="403860">
                  <a:moveTo>
                    <a:pt x="0" y="0"/>
                  </a:moveTo>
                  <a:lnTo>
                    <a:pt x="0" y="85725"/>
                  </a:lnTo>
                  <a:lnTo>
                    <a:pt x="3835" y="128172"/>
                  </a:lnTo>
                  <a:lnTo>
                    <a:pt x="15012" y="168884"/>
                  </a:lnTo>
                  <a:lnTo>
                    <a:pt x="33034" y="207329"/>
                  </a:lnTo>
                  <a:lnTo>
                    <a:pt x="57406" y="242978"/>
                  </a:lnTo>
                  <a:lnTo>
                    <a:pt x="87632" y="275299"/>
                  </a:lnTo>
                  <a:lnTo>
                    <a:pt x="123218" y="303760"/>
                  </a:lnTo>
                  <a:lnTo>
                    <a:pt x="163667" y="327831"/>
                  </a:lnTo>
                  <a:lnTo>
                    <a:pt x="208484" y="346981"/>
                  </a:lnTo>
                  <a:lnTo>
                    <a:pt x="257175" y="360679"/>
                  </a:lnTo>
                  <a:lnTo>
                    <a:pt x="257175" y="403478"/>
                  </a:lnTo>
                  <a:lnTo>
                    <a:pt x="342900" y="326770"/>
                  </a:lnTo>
                  <a:lnTo>
                    <a:pt x="257175" y="232028"/>
                  </a:lnTo>
                  <a:lnTo>
                    <a:pt x="257175" y="274954"/>
                  </a:lnTo>
                  <a:lnTo>
                    <a:pt x="208484" y="261256"/>
                  </a:lnTo>
                  <a:lnTo>
                    <a:pt x="163667" y="242106"/>
                  </a:lnTo>
                  <a:lnTo>
                    <a:pt x="123218" y="218035"/>
                  </a:lnTo>
                  <a:lnTo>
                    <a:pt x="87632" y="189574"/>
                  </a:lnTo>
                  <a:lnTo>
                    <a:pt x="57406" y="157253"/>
                  </a:lnTo>
                  <a:lnTo>
                    <a:pt x="33034" y="121604"/>
                  </a:lnTo>
                  <a:lnTo>
                    <a:pt x="15012" y="83159"/>
                  </a:lnTo>
                  <a:lnTo>
                    <a:pt x="3835" y="42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14509" y="1507236"/>
              <a:ext cx="343535" cy="327025"/>
            </a:xfrm>
            <a:custGeom>
              <a:avLst/>
              <a:gdLst/>
              <a:ahLst/>
              <a:cxnLst/>
              <a:rect l="l" t="t" r="r" b="b"/>
              <a:pathLst>
                <a:path w="343535" h="327025">
                  <a:moveTo>
                    <a:pt x="342935" y="0"/>
                  </a:moveTo>
                  <a:lnTo>
                    <a:pt x="304019" y="1875"/>
                  </a:lnTo>
                  <a:lnTo>
                    <a:pt x="241593" y="12667"/>
                  </a:lnTo>
                  <a:lnTo>
                    <a:pt x="195421" y="27546"/>
                  </a:lnTo>
                  <a:lnTo>
                    <a:pt x="153046" y="47435"/>
                  </a:lnTo>
                  <a:lnTo>
                    <a:pt x="114911" y="71835"/>
                  </a:lnTo>
                  <a:lnTo>
                    <a:pt x="81460" y="100242"/>
                  </a:lnTo>
                  <a:lnTo>
                    <a:pt x="53138" y="132156"/>
                  </a:lnTo>
                  <a:lnTo>
                    <a:pt x="30386" y="167075"/>
                  </a:lnTo>
                  <a:lnTo>
                    <a:pt x="13651" y="204497"/>
                  </a:lnTo>
                  <a:lnTo>
                    <a:pt x="3374" y="243921"/>
                  </a:lnTo>
                  <a:lnTo>
                    <a:pt x="0" y="284846"/>
                  </a:lnTo>
                  <a:lnTo>
                    <a:pt x="3972" y="326771"/>
                  </a:lnTo>
                  <a:lnTo>
                    <a:pt x="15091" y="286321"/>
                  </a:lnTo>
                  <a:lnTo>
                    <a:pt x="32762" y="248447"/>
                  </a:lnTo>
                  <a:lnTo>
                    <a:pt x="56425" y="213545"/>
                  </a:lnTo>
                  <a:lnTo>
                    <a:pt x="85522" y="182011"/>
                  </a:lnTo>
                  <a:lnTo>
                    <a:pt x="119494" y="154241"/>
                  </a:lnTo>
                  <a:lnTo>
                    <a:pt x="157783" y="130632"/>
                  </a:lnTo>
                  <a:lnTo>
                    <a:pt x="199830" y="111579"/>
                  </a:lnTo>
                  <a:lnTo>
                    <a:pt x="245077" y="97480"/>
                  </a:lnTo>
                  <a:lnTo>
                    <a:pt x="292964" y="88729"/>
                  </a:lnTo>
                  <a:lnTo>
                    <a:pt x="342935" y="85725"/>
                  </a:lnTo>
                  <a:lnTo>
                    <a:pt x="34293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14544" y="1507236"/>
              <a:ext cx="342900" cy="687705"/>
            </a:xfrm>
            <a:custGeom>
              <a:avLst/>
              <a:gdLst/>
              <a:ahLst/>
              <a:cxnLst/>
              <a:rect l="l" t="t" r="r" b="b"/>
              <a:pathLst>
                <a:path w="342900" h="687705">
                  <a:moveTo>
                    <a:pt x="0" y="283972"/>
                  </a:moveTo>
                  <a:lnTo>
                    <a:pt x="3835" y="326419"/>
                  </a:lnTo>
                  <a:lnTo>
                    <a:pt x="15012" y="367131"/>
                  </a:lnTo>
                  <a:lnTo>
                    <a:pt x="33034" y="405576"/>
                  </a:lnTo>
                  <a:lnTo>
                    <a:pt x="57406" y="441225"/>
                  </a:lnTo>
                  <a:lnTo>
                    <a:pt x="87632" y="473546"/>
                  </a:lnTo>
                  <a:lnTo>
                    <a:pt x="123218" y="502007"/>
                  </a:lnTo>
                  <a:lnTo>
                    <a:pt x="163667" y="526078"/>
                  </a:lnTo>
                  <a:lnTo>
                    <a:pt x="208484" y="545228"/>
                  </a:lnTo>
                  <a:lnTo>
                    <a:pt x="257175" y="558926"/>
                  </a:lnTo>
                  <a:lnTo>
                    <a:pt x="257175" y="516000"/>
                  </a:lnTo>
                  <a:lnTo>
                    <a:pt x="342900" y="610742"/>
                  </a:lnTo>
                  <a:lnTo>
                    <a:pt x="257175" y="687451"/>
                  </a:lnTo>
                  <a:lnTo>
                    <a:pt x="257175" y="644651"/>
                  </a:lnTo>
                  <a:lnTo>
                    <a:pt x="208484" y="630953"/>
                  </a:lnTo>
                  <a:lnTo>
                    <a:pt x="163667" y="611803"/>
                  </a:lnTo>
                  <a:lnTo>
                    <a:pt x="123218" y="587732"/>
                  </a:lnTo>
                  <a:lnTo>
                    <a:pt x="87632" y="559271"/>
                  </a:lnTo>
                  <a:lnTo>
                    <a:pt x="57406" y="526950"/>
                  </a:lnTo>
                  <a:lnTo>
                    <a:pt x="33034" y="491301"/>
                  </a:lnTo>
                  <a:lnTo>
                    <a:pt x="15012" y="452856"/>
                  </a:lnTo>
                  <a:lnTo>
                    <a:pt x="3835" y="412144"/>
                  </a:lnTo>
                  <a:lnTo>
                    <a:pt x="0" y="369697"/>
                  </a:lnTo>
                  <a:lnTo>
                    <a:pt x="0" y="283972"/>
                  </a:lnTo>
                  <a:lnTo>
                    <a:pt x="3718" y="242006"/>
                  </a:lnTo>
                  <a:lnTo>
                    <a:pt x="14519" y="201952"/>
                  </a:lnTo>
                  <a:lnTo>
                    <a:pt x="31873" y="164251"/>
                  </a:lnTo>
                  <a:lnTo>
                    <a:pt x="55248" y="129341"/>
                  </a:lnTo>
                  <a:lnTo>
                    <a:pt x="84114" y="97660"/>
                  </a:lnTo>
                  <a:lnTo>
                    <a:pt x="117941" y="69649"/>
                  </a:lnTo>
                  <a:lnTo>
                    <a:pt x="156196" y="45746"/>
                  </a:lnTo>
                  <a:lnTo>
                    <a:pt x="198351" y="26391"/>
                  </a:lnTo>
                  <a:lnTo>
                    <a:pt x="243873" y="12022"/>
                  </a:lnTo>
                  <a:lnTo>
                    <a:pt x="292233" y="3078"/>
                  </a:lnTo>
                  <a:lnTo>
                    <a:pt x="342900" y="0"/>
                  </a:lnTo>
                  <a:lnTo>
                    <a:pt x="342900" y="85725"/>
                  </a:lnTo>
                  <a:lnTo>
                    <a:pt x="292929" y="88729"/>
                  </a:lnTo>
                  <a:lnTo>
                    <a:pt x="245041" y="97480"/>
                  </a:lnTo>
                  <a:lnTo>
                    <a:pt x="199795" y="111579"/>
                  </a:lnTo>
                  <a:lnTo>
                    <a:pt x="157748" y="130632"/>
                  </a:lnTo>
                  <a:lnTo>
                    <a:pt x="119459" y="154241"/>
                  </a:lnTo>
                  <a:lnTo>
                    <a:pt x="85487" y="182011"/>
                  </a:lnTo>
                  <a:lnTo>
                    <a:pt x="56390" y="213545"/>
                  </a:lnTo>
                  <a:lnTo>
                    <a:pt x="32727" y="248447"/>
                  </a:lnTo>
                  <a:lnTo>
                    <a:pt x="15056" y="286321"/>
                  </a:lnTo>
                  <a:lnTo>
                    <a:pt x="3936" y="326771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2436" y="3386455"/>
              <a:ext cx="344805" cy="403860"/>
            </a:xfrm>
            <a:custGeom>
              <a:avLst/>
              <a:gdLst/>
              <a:ahLst/>
              <a:cxnLst/>
              <a:rect l="l" t="t" r="r" b="b"/>
              <a:pathLst>
                <a:path w="344804" h="403860">
                  <a:moveTo>
                    <a:pt x="0" y="0"/>
                  </a:moveTo>
                  <a:lnTo>
                    <a:pt x="0" y="86106"/>
                  </a:lnTo>
                  <a:lnTo>
                    <a:pt x="3853" y="128544"/>
                  </a:lnTo>
                  <a:lnTo>
                    <a:pt x="15083" y="169232"/>
                  </a:lnTo>
                  <a:lnTo>
                    <a:pt x="33189" y="207644"/>
                  </a:lnTo>
                  <a:lnTo>
                    <a:pt x="57673" y="243253"/>
                  </a:lnTo>
                  <a:lnTo>
                    <a:pt x="88037" y="275531"/>
                  </a:lnTo>
                  <a:lnTo>
                    <a:pt x="123782" y="303953"/>
                  </a:lnTo>
                  <a:lnTo>
                    <a:pt x="164410" y="327990"/>
                  </a:lnTo>
                  <a:lnTo>
                    <a:pt x="209421" y="347117"/>
                  </a:lnTo>
                  <a:lnTo>
                    <a:pt x="258317" y="360807"/>
                  </a:lnTo>
                  <a:lnTo>
                    <a:pt x="258317" y="403860"/>
                  </a:lnTo>
                  <a:lnTo>
                    <a:pt x="344424" y="326771"/>
                  </a:lnTo>
                  <a:lnTo>
                    <a:pt x="258317" y="231648"/>
                  </a:lnTo>
                  <a:lnTo>
                    <a:pt x="258317" y="274701"/>
                  </a:lnTo>
                  <a:lnTo>
                    <a:pt x="209421" y="261011"/>
                  </a:lnTo>
                  <a:lnTo>
                    <a:pt x="164410" y="241884"/>
                  </a:lnTo>
                  <a:lnTo>
                    <a:pt x="123782" y="217847"/>
                  </a:lnTo>
                  <a:lnTo>
                    <a:pt x="88037" y="189425"/>
                  </a:lnTo>
                  <a:lnTo>
                    <a:pt x="57673" y="157147"/>
                  </a:lnTo>
                  <a:lnTo>
                    <a:pt x="33189" y="121538"/>
                  </a:lnTo>
                  <a:lnTo>
                    <a:pt x="15083" y="83126"/>
                  </a:lnTo>
                  <a:lnTo>
                    <a:pt x="3853" y="42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2350" y="3102863"/>
              <a:ext cx="344805" cy="327025"/>
            </a:xfrm>
            <a:custGeom>
              <a:avLst/>
              <a:gdLst/>
              <a:ahLst/>
              <a:cxnLst/>
              <a:rect l="l" t="t" r="r" b="b"/>
              <a:pathLst>
                <a:path w="344804" h="327025">
                  <a:moveTo>
                    <a:pt x="344509" y="0"/>
                  </a:moveTo>
                  <a:lnTo>
                    <a:pt x="305237" y="1875"/>
                  </a:lnTo>
                  <a:lnTo>
                    <a:pt x="242459" y="12696"/>
                  </a:lnTo>
                  <a:lnTo>
                    <a:pt x="196100" y="27591"/>
                  </a:lnTo>
                  <a:lnTo>
                    <a:pt x="153556" y="47488"/>
                  </a:lnTo>
                  <a:lnTo>
                    <a:pt x="115272" y="71885"/>
                  </a:lnTo>
                  <a:lnTo>
                    <a:pt x="81693" y="100281"/>
                  </a:lnTo>
                  <a:lnTo>
                    <a:pt x="53267" y="132178"/>
                  </a:lnTo>
                  <a:lnTo>
                    <a:pt x="30438" y="167074"/>
                  </a:lnTo>
                  <a:lnTo>
                    <a:pt x="13653" y="204469"/>
                  </a:lnTo>
                  <a:lnTo>
                    <a:pt x="3358" y="243862"/>
                  </a:lnTo>
                  <a:lnTo>
                    <a:pt x="0" y="284754"/>
                  </a:lnTo>
                  <a:lnTo>
                    <a:pt x="4022" y="326644"/>
                  </a:lnTo>
                  <a:lnTo>
                    <a:pt x="15260" y="286301"/>
                  </a:lnTo>
                  <a:lnTo>
                    <a:pt x="33057" y="248519"/>
                  </a:lnTo>
                  <a:lnTo>
                    <a:pt x="56853" y="213696"/>
                  </a:lnTo>
                  <a:lnTo>
                    <a:pt x="86091" y="182227"/>
                  </a:lnTo>
                  <a:lnTo>
                    <a:pt x="120212" y="154511"/>
                  </a:lnTo>
                  <a:lnTo>
                    <a:pt x="158657" y="130944"/>
                  </a:lnTo>
                  <a:lnTo>
                    <a:pt x="200867" y="111922"/>
                  </a:lnTo>
                  <a:lnTo>
                    <a:pt x="246286" y="97844"/>
                  </a:lnTo>
                  <a:lnTo>
                    <a:pt x="294352" y="89106"/>
                  </a:lnTo>
                  <a:lnTo>
                    <a:pt x="344509" y="86106"/>
                  </a:lnTo>
                  <a:lnTo>
                    <a:pt x="344509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2436" y="3102863"/>
              <a:ext cx="344805" cy="687705"/>
            </a:xfrm>
            <a:custGeom>
              <a:avLst/>
              <a:gdLst/>
              <a:ahLst/>
              <a:cxnLst/>
              <a:rect l="l" t="t" r="r" b="b"/>
              <a:pathLst>
                <a:path w="344804" h="687704">
                  <a:moveTo>
                    <a:pt x="0" y="283590"/>
                  </a:moveTo>
                  <a:lnTo>
                    <a:pt x="3853" y="326029"/>
                  </a:lnTo>
                  <a:lnTo>
                    <a:pt x="15083" y="366717"/>
                  </a:lnTo>
                  <a:lnTo>
                    <a:pt x="33189" y="405129"/>
                  </a:lnTo>
                  <a:lnTo>
                    <a:pt x="57673" y="440738"/>
                  </a:lnTo>
                  <a:lnTo>
                    <a:pt x="88037" y="473016"/>
                  </a:lnTo>
                  <a:lnTo>
                    <a:pt x="123782" y="501438"/>
                  </a:lnTo>
                  <a:lnTo>
                    <a:pt x="164410" y="525475"/>
                  </a:lnTo>
                  <a:lnTo>
                    <a:pt x="209421" y="544602"/>
                  </a:lnTo>
                  <a:lnTo>
                    <a:pt x="258317" y="558292"/>
                  </a:lnTo>
                  <a:lnTo>
                    <a:pt x="258317" y="515238"/>
                  </a:lnTo>
                  <a:lnTo>
                    <a:pt x="344424" y="610362"/>
                  </a:lnTo>
                  <a:lnTo>
                    <a:pt x="258317" y="687451"/>
                  </a:lnTo>
                  <a:lnTo>
                    <a:pt x="258317" y="644398"/>
                  </a:lnTo>
                  <a:lnTo>
                    <a:pt x="209421" y="630708"/>
                  </a:lnTo>
                  <a:lnTo>
                    <a:pt x="164410" y="611581"/>
                  </a:lnTo>
                  <a:lnTo>
                    <a:pt x="123782" y="587544"/>
                  </a:lnTo>
                  <a:lnTo>
                    <a:pt x="88037" y="559122"/>
                  </a:lnTo>
                  <a:lnTo>
                    <a:pt x="57673" y="526844"/>
                  </a:lnTo>
                  <a:lnTo>
                    <a:pt x="33189" y="491235"/>
                  </a:lnTo>
                  <a:lnTo>
                    <a:pt x="15083" y="452823"/>
                  </a:lnTo>
                  <a:lnTo>
                    <a:pt x="3853" y="412135"/>
                  </a:lnTo>
                  <a:lnTo>
                    <a:pt x="0" y="369697"/>
                  </a:lnTo>
                  <a:lnTo>
                    <a:pt x="0" y="283590"/>
                  </a:lnTo>
                  <a:lnTo>
                    <a:pt x="3733" y="241691"/>
                  </a:lnTo>
                  <a:lnTo>
                    <a:pt x="14580" y="201697"/>
                  </a:lnTo>
                  <a:lnTo>
                    <a:pt x="32007" y="164050"/>
                  </a:lnTo>
                  <a:lnTo>
                    <a:pt x="55482" y="129186"/>
                  </a:lnTo>
                  <a:lnTo>
                    <a:pt x="84472" y="97547"/>
                  </a:lnTo>
                  <a:lnTo>
                    <a:pt x="118446" y="69570"/>
                  </a:lnTo>
                  <a:lnTo>
                    <a:pt x="156870" y="45696"/>
                  </a:lnTo>
                  <a:lnTo>
                    <a:pt x="199212" y="26362"/>
                  </a:lnTo>
                  <a:lnTo>
                    <a:pt x="244940" y="12009"/>
                  </a:lnTo>
                  <a:lnTo>
                    <a:pt x="293521" y="3075"/>
                  </a:lnTo>
                  <a:lnTo>
                    <a:pt x="344424" y="0"/>
                  </a:lnTo>
                  <a:lnTo>
                    <a:pt x="344424" y="86106"/>
                  </a:lnTo>
                  <a:lnTo>
                    <a:pt x="294267" y="89106"/>
                  </a:lnTo>
                  <a:lnTo>
                    <a:pt x="246200" y="97844"/>
                  </a:lnTo>
                  <a:lnTo>
                    <a:pt x="200782" y="111922"/>
                  </a:lnTo>
                  <a:lnTo>
                    <a:pt x="158571" y="130944"/>
                  </a:lnTo>
                  <a:lnTo>
                    <a:pt x="120126" y="154511"/>
                  </a:lnTo>
                  <a:lnTo>
                    <a:pt x="86005" y="182227"/>
                  </a:lnTo>
                  <a:lnTo>
                    <a:pt x="56767" y="213696"/>
                  </a:lnTo>
                  <a:lnTo>
                    <a:pt x="32971" y="248519"/>
                  </a:lnTo>
                  <a:lnTo>
                    <a:pt x="15174" y="286301"/>
                  </a:lnTo>
                  <a:lnTo>
                    <a:pt x="3937" y="32664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49952" y="5813780"/>
              <a:ext cx="342900" cy="404495"/>
            </a:xfrm>
            <a:custGeom>
              <a:avLst/>
              <a:gdLst/>
              <a:ahLst/>
              <a:cxnLst/>
              <a:rect l="l" t="t" r="r" b="b"/>
              <a:pathLst>
                <a:path w="342900" h="404495">
                  <a:moveTo>
                    <a:pt x="0" y="0"/>
                  </a:moveTo>
                  <a:lnTo>
                    <a:pt x="0" y="85712"/>
                  </a:lnTo>
                  <a:lnTo>
                    <a:pt x="3835" y="128292"/>
                  </a:lnTo>
                  <a:lnTo>
                    <a:pt x="15012" y="169122"/>
                  </a:lnTo>
                  <a:lnTo>
                    <a:pt x="33034" y="207673"/>
                  </a:lnTo>
                  <a:lnTo>
                    <a:pt x="57406" y="243413"/>
                  </a:lnTo>
                  <a:lnTo>
                    <a:pt x="87632" y="275812"/>
                  </a:lnTo>
                  <a:lnTo>
                    <a:pt x="123218" y="304339"/>
                  </a:lnTo>
                  <a:lnTo>
                    <a:pt x="163667" y="328463"/>
                  </a:lnTo>
                  <a:lnTo>
                    <a:pt x="208484" y="347653"/>
                  </a:lnTo>
                  <a:lnTo>
                    <a:pt x="257175" y="361378"/>
                  </a:lnTo>
                  <a:lnTo>
                    <a:pt x="257175" y="404240"/>
                  </a:lnTo>
                  <a:lnTo>
                    <a:pt x="342900" y="327558"/>
                  </a:lnTo>
                  <a:lnTo>
                    <a:pt x="257175" y="232790"/>
                  </a:lnTo>
                  <a:lnTo>
                    <a:pt x="257175" y="275653"/>
                  </a:lnTo>
                  <a:lnTo>
                    <a:pt x="208484" y="261928"/>
                  </a:lnTo>
                  <a:lnTo>
                    <a:pt x="163667" y="242738"/>
                  </a:lnTo>
                  <a:lnTo>
                    <a:pt x="123218" y="218614"/>
                  </a:lnTo>
                  <a:lnTo>
                    <a:pt x="87632" y="190088"/>
                  </a:lnTo>
                  <a:lnTo>
                    <a:pt x="57406" y="157691"/>
                  </a:lnTo>
                  <a:lnTo>
                    <a:pt x="33034" y="121952"/>
                  </a:lnTo>
                  <a:lnTo>
                    <a:pt x="15012" y="83403"/>
                  </a:lnTo>
                  <a:lnTo>
                    <a:pt x="3835" y="42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49920" y="5529071"/>
              <a:ext cx="343535" cy="327660"/>
            </a:xfrm>
            <a:custGeom>
              <a:avLst/>
              <a:gdLst/>
              <a:ahLst/>
              <a:cxnLst/>
              <a:rect l="l" t="t" r="r" b="b"/>
              <a:pathLst>
                <a:path w="343535" h="327660">
                  <a:moveTo>
                    <a:pt x="342932" y="0"/>
                  </a:moveTo>
                  <a:lnTo>
                    <a:pt x="304177" y="1875"/>
                  </a:lnTo>
                  <a:lnTo>
                    <a:pt x="241810" y="12675"/>
                  </a:lnTo>
                  <a:lnTo>
                    <a:pt x="195604" y="27574"/>
                  </a:lnTo>
                  <a:lnTo>
                    <a:pt x="153195" y="47499"/>
                  </a:lnTo>
                  <a:lnTo>
                    <a:pt x="115029" y="71946"/>
                  </a:lnTo>
                  <a:lnTo>
                    <a:pt x="81550" y="100415"/>
                  </a:lnTo>
                  <a:lnTo>
                    <a:pt x="53201" y="132402"/>
                  </a:lnTo>
                  <a:lnTo>
                    <a:pt x="30428" y="167406"/>
                  </a:lnTo>
                  <a:lnTo>
                    <a:pt x="13673" y="204926"/>
                  </a:lnTo>
                  <a:lnTo>
                    <a:pt x="3383" y="244459"/>
                  </a:lnTo>
                  <a:lnTo>
                    <a:pt x="0" y="285504"/>
                  </a:lnTo>
                  <a:lnTo>
                    <a:pt x="3969" y="327558"/>
                  </a:lnTo>
                  <a:lnTo>
                    <a:pt x="15088" y="286991"/>
                  </a:lnTo>
                  <a:lnTo>
                    <a:pt x="32759" y="249001"/>
                  </a:lnTo>
                  <a:lnTo>
                    <a:pt x="56422" y="213989"/>
                  </a:lnTo>
                  <a:lnTo>
                    <a:pt x="85519" y="182351"/>
                  </a:lnTo>
                  <a:lnTo>
                    <a:pt x="119491" y="154487"/>
                  </a:lnTo>
                  <a:lnTo>
                    <a:pt x="157780" y="130795"/>
                  </a:lnTo>
                  <a:lnTo>
                    <a:pt x="199827" y="111675"/>
                  </a:lnTo>
                  <a:lnTo>
                    <a:pt x="245073" y="97524"/>
                  </a:lnTo>
                  <a:lnTo>
                    <a:pt x="292961" y="88741"/>
                  </a:lnTo>
                  <a:lnTo>
                    <a:pt x="342932" y="85724"/>
                  </a:lnTo>
                  <a:lnTo>
                    <a:pt x="342932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49952" y="5529071"/>
              <a:ext cx="342900" cy="688975"/>
            </a:xfrm>
            <a:custGeom>
              <a:avLst/>
              <a:gdLst/>
              <a:ahLst/>
              <a:cxnLst/>
              <a:rect l="l" t="t" r="r" b="b"/>
              <a:pathLst>
                <a:path w="342900" h="688975">
                  <a:moveTo>
                    <a:pt x="0" y="284708"/>
                  </a:moveTo>
                  <a:lnTo>
                    <a:pt x="3835" y="327284"/>
                  </a:lnTo>
                  <a:lnTo>
                    <a:pt x="15012" y="368112"/>
                  </a:lnTo>
                  <a:lnTo>
                    <a:pt x="33034" y="406661"/>
                  </a:lnTo>
                  <a:lnTo>
                    <a:pt x="57406" y="442399"/>
                  </a:lnTo>
                  <a:lnTo>
                    <a:pt x="87632" y="474797"/>
                  </a:lnTo>
                  <a:lnTo>
                    <a:pt x="123218" y="503323"/>
                  </a:lnTo>
                  <a:lnTo>
                    <a:pt x="163667" y="527446"/>
                  </a:lnTo>
                  <a:lnTo>
                    <a:pt x="208484" y="546636"/>
                  </a:lnTo>
                  <a:lnTo>
                    <a:pt x="257175" y="560362"/>
                  </a:lnTo>
                  <a:lnTo>
                    <a:pt x="257175" y="517499"/>
                  </a:lnTo>
                  <a:lnTo>
                    <a:pt x="342900" y="612266"/>
                  </a:lnTo>
                  <a:lnTo>
                    <a:pt x="257175" y="688949"/>
                  </a:lnTo>
                  <a:lnTo>
                    <a:pt x="257175" y="646087"/>
                  </a:lnTo>
                  <a:lnTo>
                    <a:pt x="208484" y="632361"/>
                  </a:lnTo>
                  <a:lnTo>
                    <a:pt x="163667" y="613171"/>
                  </a:lnTo>
                  <a:lnTo>
                    <a:pt x="123218" y="589048"/>
                  </a:lnTo>
                  <a:lnTo>
                    <a:pt x="87632" y="560521"/>
                  </a:lnTo>
                  <a:lnTo>
                    <a:pt x="57406" y="528122"/>
                  </a:lnTo>
                  <a:lnTo>
                    <a:pt x="33034" y="492382"/>
                  </a:lnTo>
                  <a:lnTo>
                    <a:pt x="15012" y="453831"/>
                  </a:lnTo>
                  <a:lnTo>
                    <a:pt x="3835" y="413000"/>
                  </a:lnTo>
                  <a:lnTo>
                    <a:pt x="0" y="370420"/>
                  </a:lnTo>
                  <a:lnTo>
                    <a:pt x="0" y="284708"/>
                  </a:lnTo>
                  <a:lnTo>
                    <a:pt x="3718" y="242636"/>
                  </a:lnTo>
                  <a:lnTo>
                    <a:pt x="14519" y="202481"/>
                  </a:lnTo>
                  <a:lnTo>
                    <a:pt x="31873" y="164683"/>
                  </a:lnTo>
                  <a:lnTo>
                    <a:pt x="55248" y="129682"/>
                  </a:lnTo>
                  <a:lnTo>
                    <a:pt x="84114" y="97919"/>
                  </a:lnTo>
                  <a:lnTo>
                    <a:pt x="117941" y="69834"/>
                  </a:lnTo>
                  <a:lnTo>
                    <a:pt x="156196" y="45868"/>
                  </a:lnTo>
                  <a:lnTo>
                    <a:pt x="198351" y="26461"/>
                  </a:lnTo>
                  <a:lnTo>
                    <a:pt x="243873" y="12054"/>
                  </a:lnTo>
                  <a:lnTo>
                    <a:pt x="292233" y="3087"/>
                  </a:lnTo>
                  <a:lnTo>
                    <a:pt x="342900" y="0"/>
                  </a:lnTo>
                  <a:lnTo>
                    <a:pt x="342900" y="85724"/>
                  </a:lnTo>
                  <a:lnTo>
                    <a:pt x="292929" y="88741"/>
                  </a:lnTo>
                  <a:lnTo>
                    <a:pt x="245041" y="97524"/>
                  </a:lnTo>
                  <a:lnTo>
                    <a:pt x="199795" y="111675"/>
                  </a:lnTo>
                  <a:lnTo>
                    <a:pt x="157748" y="130795"/>
                  </a:lnTo>
                  <a:lnTo>
                    <a:pt x="119459" y="154487"/>
                  </a:lnTo>
                  <a:lnTo>
                    <a:pt x="85487" y="182351"/>
                  </a:lnTo>
                  <a:lnTo>
                    <a:pt x="56390" y="213989"/>
                  </a:lnTo>
                  <a:lnTo>
                    <a:pt x="32727" y="249001"/>
                  </a:lnTo>
                  <a:lnTo>
                    <a:pt x="15056" y="286991"/>
                  </a:lnTo>
                  <a:lnTo>
                    <a:pt x="3937" y="32755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1520</Words>
  <Application>Microsoft Office PowerPoint</Application>
  <PresentationFormat>Widescreen</PresentationFormat>
  <Paragraphs>196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Microsoft Sans Serif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marked on map</vt:lpstr>
      <vt:lpstr>Success/failed launces marked on map</vt:lpstr>
      <vt:lpstr>Launces marked on map</vt:lpstr>
      <vt:lpstr>PowerPoint Presentation</vt:lpstr>
      <vt:lpstr>Total success launches by all sites</vt:lpstr>
      <vt:lpstr>Success rate by site</vt:lpstr>
      <vt:lpstr>Payload and launch outcome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Mishra, Sarika</cp:lastModifiedBy>
  <cp:revision>1</cp:revision>
  <dcterms:created xsi:type="dcterms:W3CDTF">2023-09-06T13:01:06Z</dcterms:created>
  <dcterms:modified xsi:type="dcterms:W3CDTF">2023-09-06T13:03:34Z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2023-09-06T00:00:00Z</vt:filetime>
  </property>
  <property fmtid="{D5CDD505-2E9C-101B-9397-08002B2CF9AE}" pid="5" name="Producer">
    <vt:lpwstr>Microsoft® PowerPoint® 2019</vt:lpwstr>
  </property>
  <property fmtid="{D5CDD505-2E9C-101B-9397-08002B2CF9AE}" pid="6" name="MSIP_Label_ea60d57e-af5b-4752-ac57-3e4f28ca11dc_Enabled">
    <vt:lpwstr>true</vt:lpwstr>
  </property>
  <property fmtid="{D5CDD505-2E9C-101B-9397-08002B2CF9AE}" pid="7" name="MSIP_Label_ea60d57e-af5b-4752-ac57-3e4f28ca11dc_SetDate">
    <vt:lpwstr>2023-09-06T13:02:19Z</vt:lpwstr>
  </property>
  <property fmtid="{D5CDD505-2E9C-101B-9397-08002B2CF9AE}" pid="8" name="MSIP_Label_ea60d57e-af5b-4752-ac57-3e4f28ca11dc_Method">
    <vt:lpwstr>Standard</vt:lpwstr>
  </property>
  <property fmtid="{D5CDD505-2E9C-101B-9397-08002B2CF9AE}" pid="9" name="MSIP_Label_ea60d57e-af5b-4752-ac57-3e4f28ca11dc_Name">
    <vt:lpwstr>ea60d57e-af5b-4752-ac57-3e4f28ca11dc</vt:lpwstr>
  </property>
  <property fmtid="{D5CDD505-2E9C-101B-9397-08002B2CF9AE}" pid="10" name="MSIP_Label_ea60d57e-af5b-4752-ac57-3e4f28ca11dc_SiteId">
    <vt:lpwstr>36da45f1-dd2c-4d1f-af13-5abe46b99921</vt:lpwstr>
  </property>
  <property fmtid="{D5CDD505-2E9C-101B-9397-08002B2CF9AE}" pid="11" name="MSIP_Label_ea60d57e-af5b-4752-ac57-3e4f28ca11dc_ActionId">
    <vt:lpwstr>5f871faa-5eb4-4fc9-b552-9e28d51dc97d</vt:lpwstr>
  </property>
  <property fmtid="{D5CDD505-2E9C-101B-9397-08002B2CF9AE}" pid="12" name="MSIP_Label_ea60d57e-af5b-4752-ac57-3e4f28ca11dc_ContentBits">
    <vt:lpwstr>0</vt:lpwstr>
  </property>
</Properties>
</file>